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71" r:id="rId5"/>
    <p:sldId id="272" r:id="rId6"/>
    <p:sldId id="273" r:id="rId7"/>
    <p:sldId id="275" r:id="rId8"/>
    <p:sldId id="274" r:id="rId9"/>
    <p:sldId id="277" r:id="rId10"/>
    <p:sldId id="278" r:id="rId11"/>
    <p:sldId id="279" r:id="rId12"/>
    <p:sldId id="280" r:id="rId13"/>
    <p:sldId id="281"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ection>
        <p14:section name="Design, Morph, Annotate, Work Together, Tell Me" id="{B9B51309-D148-4332-87C2-07BE32FBCA3B}">
          <p14:sldIdLst>
            <p14:sldId id="271"/>
            <p14:sldId id="272"/>
            <p14:sldId id="273"/>
            <p14:sldId id="275"/>
            <p14:sldId id="274"/>
            <p14:sldId id="277"/>
            <p14:sldId id="278"/>
            <p14:sldId id="279"/>
            <p14:sldId id="280"/>
            <p14:sldId id="281"/>
            <p14:sldId id="284"/>
            <p14:sldId id="285"/>
            <p14:sldId id="286"/>
            <p14:sldId id="287"/>
            <p14:sldId id="288"/>
            <p14:sldId id="289"/>
            <p14:sldId id="290"/>
            <p14:sldId id="291"/>
            <p14:sldId id="292"/>
            <p14:sldId id="293"/>
            <p14:sldId id="294"/>
            <p14:sldId id="295"/>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D24726"/>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241" autoAdjust="0"/>
  </p:normalViewPr>
  <p:slideViewPr>
    <p:cSldViewPr snapToGrid="0">
      <p:cViewPr>
        <p:scale>
          <a:sx n="80" d="100"/>
          <a:sy n="80" d="100"/>
        </p:scale>
        <p:origin x="48" y="49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6/26/2024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6/26/2024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6/26/2024</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2.xml"/><Relationship Id="rId4" Type="http://schemas.openxmlformats.org/officeDocument/2006/relationships/hyperlink" Target="https://github.com/NgainShullai/MySQL/blob/main/CoronaVirusCaseStudy.sq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f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fif"/><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ohioemployerlawblog.com/2020/07/coronavirus-update-7-14-2020-should.html" TargetMode="External"/><Relationship Id="rId7" Type="http://schemas.openxmlformats.org/officeDocument/2006/relationships/image" Target="../media/image18.sv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5000"/>
            <a:lum/>
          </a:blip>
          <a:srcRect/>
          <a:stretch>
            <a:fillRect t="-3000" b="-3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924C32A-A6D4-4FEA-8195-9E22DFC429AD}"/>
              </a:ext>
            </a:extLst>
          </p:cNvPr>
          <p:cNvSpPr txBox="1"/>
          <p:nvPr/>
        </p:nvSpPr>
        <p:spPr>
          <a:xfrm rot="20910042">
            <a:off x="2138950" y="1844606"/>
            <a:ext cx="8791575" cy="2169825"/>
          </a:xfrm>
          <a:prstGeom prst="rect">
            <a:avLst/>
          </a:prstGeom>
          <a:noFill/>
        </p:spPr>
        <p:txBody>
          <a:bodyPr wrap="square" rtlCol="0">
            <a:spAutoFit/>
          </a:bodyPr>
          <a:lstStyle/>
          <a:p>
            <a:r>
              <a:rPr lang="en-US" sz="4500" dirty="0">
                <a:solidFill>
                  <a:srgbClr val="002060"/>
                </a:solidFill>
                <a:latin typeface="Tw Cen MT" panose="020B0602020104020603" pitchFamily="34" charset="0"/>
              </a:rPr>
              <a:t>Unveiling Insights: A Comprehensive Analysis of the Global Coronavirus Pandemic</a:t>
            </a:r>
            <a:endParaRPr lang="en-US" sz="4500" b="1" i="1" dirty="0">
              <a:solidFill>
                <a:srgbClr val="002060"/>
              </a:solidFill>
              <a:latin typeface="Tw Cen MT" panose="020B0602020104020603" pitchFamily="34" charset="0"/>
            </a:endParaRPr>
          </a:p>
        </p:txBody>
      </p:sp>
      <p:pic>
        <p:nvPicPr>
          <p:cNvPr id="9" name="Picture 8">
            <a:extLst>
              <a:ext uri="{FF2B5EF4-FFF2-40B4-BE49-F238E27FC236}">
                <a16:creationId xmlns:a16="http://schemas.microsoft.com/office/drawing/2014/main" id="{E6E2F84C-E893-420A-B2A0-CDE94FFDE6E5}"/>
              </a:ext>
            </a:extLst>
          </p:cNvPr>
          <p:cNvPicPr>
            <a:picLocks noChangeAspect="1"/>
          </p:cNvPicPr>
          <p:nvPr/>
        </p:nvPicPr>
        <p:blipFill>
          <a:blip r:embed="rId3"/>
          <a:stretch>
            <a:fillRect/>
          </a:stretch>
        </p:blipFill>
        <p:spPr>
          <a:xfrm>
            <a:off x="286945" y="5514284"/>
            <a:ext cx="1083460" cy="1049132"/>
          </a:xfrm>
          <a:prstGeom prst="rect">
            <a:avLst/>
          </a:prstGeom>
        </p:spPr>
      </p:pic>
      <p:sp>
        <p:nvSpPr>
          <p:cNvPr id="10" name="Subtitle 2">
            <a:extLst>
              <a:ext uri="{FF2B5EF4-FFF2-40B4-BE49-F238E27FC236}">
                <a16:creationId xmlns:a16="http://schemas.microsoft.com/office/drawing/2014/main" id="{9D7E2665-2C3D-47F3-BD7C-4226AA0AE730}"/>
              </a:ext>
            </a:extLst>
          </p:cNvPr>
          <p:cNvSpPr txBox="1">
            <a:spLocks/>
          </p:cNvSpPr>
          <p:nvPr/>
        </p:nvSpPr>
        <p:spPr>
          <a:xfrm>
            <a:off x="1286590" y="5847214"/>
            <a:ext cx="3205640" cy="1299084"/>
          </a:xfrm>
          <a:prstGeom prst="rect">
            <a:avLst/>
          </a:prstGeom>
        </p:spPr>
        <p:txBody>
          <a:bodyPr anchor="t">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IN" sz="1600" dirty="0">
                <a:solidFill>
                  <a:schemeClr val="accent1">
                    <a:lumMod val="50000"/>
                  </a:schemeClr>
                </a:solidFill>
                <a:latin typeface="Tw Cen MT" panose="020B0602020104020603" pitchFamily="34" charset="0"/>
              </a:rPr>
              <a:t>By, Shngain Kupar Shullai</a:t>
            </a:r>
          </a:p>
          <a:p>
            <a:pPr>
              <a:lnSpc>
                <a:spcPct val="100000"/>
              </a:lnSpc>
            </a:pPr>
            <a:endParaRPr lang="en-IN" sz="1600" dirty="0">
              <a:solidFill>
                <a:schemeClr val="accent5">
                  <a:lumMod val="20000"/>
                  <a:lumOff val="80000"/>
                </a:schemeClr>
              </a:solidFill>
            </a:endParaRPr>
          </a:p>
          <a:p>
            <a:pPr>
              <a:lnSpc>
                <a:spcPct val="100000"/>
              </a:lnSpc>
            </a:pPr>
            <a:endParaRPr lang="en-IN" sz="1600" dirty="0">
              <a:solidFill>
                <a:schemeClr val="accent5">
                  <a:lumMod val="20000"/>
                  <a:lumOff val="80000"/>
                </a:schemeClr>
              </a:solidFill>
            </a:endParaRPr>
          </a:p>
        </p:txBody>
      </p:sp>
      <p:sp>
        <p:nvSpPr>
          <p:cNvPr id="2" name="TextBox 1">
            <a:extLst>
              <a:ext uri="{FF2B5EF4-FFF2-40B4-BE49-F238E27FC236}">
                <a16:creationId xmlns:a16="http://schemas.microsoft.com/office/drawing/2014/main" id="{9C820724-A773-4DC9-833E-F59712267F50}"/>
              </a:ext>
            </a:extLst>
          </p:cNvPr>
          <p:cNvSpPr txBox="1"/>
          <p:nvPr/>
        </p:nvSpPr>
        <p:spPr>
          <a:xfrm>
            <a:off x="398585" y="4392246"/>
            <a:ext cx="1469292" cy="646331"/>
          </a:xfrm>
          <a:prstGeom prst="rect">
            <a:avLst/>
          </a:prstGeom>
          <a:noFill/>
        </p:spPr>
        <p:txBody>
          <a:bodyPr wrap="square" rtlCol="0">
            <a:spAutoFit/>
          </a:bodyPr>
          <a:lstStyle/>
          <a:p>
            <a:pPr algn="ctr"/>
            <a:r>
              <a:rPr lang="en-US" b="1" dirty="0">
                <a:solidFill>
                  <a:schemeClr val="bg1"/>
                </a:solidFill>
                <a:latin typeface="Tw Cen MT" panose="020B0602020104020603" pitchFamily="34" charset="0"/>
                <a:hlinkClick r:id="rId4">
                  <a:extLst>
                    <a:ext uri="{A12FA001-AC4F-418D-AE19-62706E023703}">
                      <ahyp:hlinkClr xmlns:ahyp="http://schemas.microsoft.com/office/drawing/2018/hyperlinkcolor" val="tx"/>
                    </a:ext>
                  </a:extLst>
                </a:hlinkClick>
              </a:rPr>
              <a:t>Click Here for MySQL File</a:t>
            </a:r>
            <a:endParaRPr lang="en-IN"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t="-9000" b="-9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85750" y="668561"/>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 Q5. Number of months present in the dataset</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1161743" y="5173776"/>
            <a:ext cx="9868512" cy="707886"/>
          </a:xfrm>
          <a:prstGeom prst="rect">
            <a:avLst/>
          </a:prstGeom>
          <a:noFill/>
        </p:spPr>
        <p:txBody>
          <a:bodyPr wrap="square" rtlCol="0">
            <a:spAutoFit/>
          </a:bodyPr>
          <a:lstStyle/>
          <a:p>
            <a:pPr algn="ctr"/>
            <a:r>
              <a:rPr lang="en-US" sz="2000" dirty="0">
                <a:solidFill>
                  <a:srgbClr val="002060"/>
                </a:solidFill>
              </a:rPr>
              <a:t>The pandemic's progression and its impact is over nearly 18 months. </a:t>
            </a:r>
          </a:p>
          <a:p>
            <a:endParaRPr lang="en-IN" sz="2000" dirty="0">
              <a:solidFill>
                <a:srgbClr val="002060"/>
              </a:solidFill>
              <a:latin typeface="Tw Cen MT Condensed" panose="020B0606020104020203" pitchFamily="34" charset="0"/>
            </a:endParaRPr>
          </a:p>
        </p:txBody>
      </p:sp>
      <p:pic>
        <p:nvPicPr>
          <p:cNvPr id="6" name="Picture 5">
            <a:extLst>
              <a:ext uri="{FF2B5EF4-FFF2-40B4-BE49-F238E27FC236}">
                <a16:creationId xmlns:a16="http://schemas.microsoft.com/office/drawing/2014/main" id="{8C8ECCCF-CAE0-E5C3-8EE9-36AE21183A6F}"/>
              </a:ext>
            </a:extLst>
          </p:cNvPr>
          <p:cNvPicPr>
            <a:picLocks noChangeAspect="1"/>
          </p:cNvPicPr>
          <p:nvPr/>
        </p:nvPicPr>
        <p:blipFill>
          <a:blip r:embed="rId3"/>
          <a:stretch>
            <a:fillRect/>
          </a:stretch>
        </p:blipFill>
        <p:spPr>
          <a:xfrm>
            <a:off x="2462212" y="1461774"/>
            <a:ext cx="7267575" cy="3390900"/>
          </a:xfrm>
          <a:prstGeom prst="rect">
            <a:avLst/>
          </a:prstGeom>
        </p:spPr>
      </p:pic>
    </p:spTree>
    <p:extLst>
      <p:ext uri="{BB962C8B-B14F-4D97-AF65-F5344CB8AC3E}">
        <p14:creationId xmlns:p14="http://schemas.microsoft.com/office/powerpoint/2010/main" val="96686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990600" y="281244"/>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Q6. Find monthly average for confirmed, deaths, recovered</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457200" y="4637764"/>
            <a:ext cx="11193190" cy="1938992"/>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monthly analysis shows a significant increase in average confirmed cases, deaths, and recoveries from January 2020 to May 2020. </a:t>
            </a: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sharp rise in March and April highlights the critical periods of virus spread and healthcare response.</a:t>
            </a: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 These trends underscore the escalating impact of COVID-19 during the early months , requiring swift and robust intervention measures.</a:t>
            </a:r>
          </a:p>
          <a:p>
            <a:pPr marL="342900" indent="-342900">
              <a:buFont typeface="Wingdings" panose="05000000000000000000" pitchFamily="2" charset="2"/>
              <a:buChar char="Ø"/>
            </a:pPr>
            <a:endParaRPr lang="en-IN" sz="2000" dirty="0">
              <a:solidFill>
                <a:srgbClr val="002060"/>
              </a:solidFill>
              <a:latin typeface="Tw Cen MT Condensed" panose="020B0606020104020203" pitchFamily="34" charset="0"/>
            </a:endParaRPr>
          </a:p>
        </p:txBody>
      </p:sp>
      <p:pic>
        <p:nvPicPr>
          <p:cNvPr id="5" name="Picture 4">
            <a:extLst>
              <a:ext uri="{FF2B5EF4-FFF2-40B4-BE49-F238E27FC236}">
                <a16:creationId xmlns:a16="http://schemas.microsoft.com/office/drawing/2014/main" id="{6D522032-3256-CFA8-F246-09F987A20459}"/>
              </a:ext>
            </a:extLst>
          </p:cNvPr>
          <p:cNvPicPr>
            <a:picLocks noChangeAspect="1"/>
          </p:cNvPicPr>
          <p:nvPr/>
        </p:nvPicPr>
        <p:blipFill>
          <a:blip r:embed="rId3"/>
          <a:stretch>
            <a:fillRect/>
          </a:stretch>
        </p:blipFill>
        <p:spPr>
          <a:xfrm>
            <a:off x="6257925" y="976338"/>
            <a:ext cx="5314950" cy="3307505"/>
          </a:xfrm>
          <a:prstGeom prst="rect">
            <a:avLst/>
          </a:prstGeom>
        </p:spPr>
      </p:pic>
      <p:pic>
        <p:nvPicPr>
          <p:cNvPr id="8" name="Picture 7">
            <a:extLst>
              <a:ext uri="{FF2B5EF4-FFF2-40B4-BE49-F238E27FC236}">
                <a16:creationId xmlns:a16="http://schemas.microsoft.com/office/drawing/2014/main" id="{0D6000BF-0007-7615-D6D6-0CB563C4D37D}"/>
              </a:ext>
            </a:extLst>
          </p:cNvPr>
          <p:cNvPicPr>
            <a:picLocks noChangeAspect="1"/>
          </p:cNvPicPr>
          <p:nvPr/>
        </p:nvPicPr>
        <p:blipFill>
          <a:blip r:embed="rId4"/>
          <a:stretch>
            <a:fillRect/>
          </a:stretch>
        </p:blipFill>
        <p:spPr>
          <a:xfrm>
            <a:off x="314325" y="1093410"/>
            <a:ext cx="5505450" cy="3390900"/>
          </a:xfrm>
          <a:prstGeom prst="rect">
            <a:avLst/>
          </a:prstGeom>
        </p:spPr>
      </p:pic>
    </p:spTree>
    <p:extLst>
      <p:ext uri="{BB962C8B-B14F-4D97-AF65-F5344CB8AC3E}">
        <p14:creationId xmlns:p14="http://schemas.microsoft.com/office/powerpoint/2010/main" val="17306603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1161743" y="325661"/>
            <a:ext cx="9734858" cy="1015663"/>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Q7. Find the most frequent value for confirmed, deaths, recovered each month </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541609" y="4826675"/>
            <a:ext cx="11202715"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solidFill>
                  <a:srgbClr val="002060"/>
                </a:solidFill>
                <a:latin typeface="Tw Cen MT" panose="020B0602020104020603" pitchFamily="34" charset="0"/>
              </a:rPr>
              <a:t>The monthly data analysis reveals that December 2020 recorded the highest number of confirmed cases, peaking at 823,225, indicating a critical surge during the year-end. </a:t>
            </a:r>
          </a:p>
          <a:p>
            <a:pPr marL="285750" indent="-285750" algn="ctr">
              <a:buFont typeface="Wingdings" panose="05000000000000000000" pitchFamily="2" charset="2"/>
              <a:buChar char="Ø"/>
            </a:pPr>
            <a:r>
              <a:rPr lang="en-US" dirty="0">
                <a:solidFill>
                  <a:srgbClr val="002060"/>
                </a:solidFill>
                <a:latin typeface="Tw Cen MT" panose="020B0602020104020603" pitchFamily="34" charset="0"/>
              </a:rPr>
              <a:t>Recovery numbers also show significant peaks, with notable increases in October 2020 and June 2021, reflecting effective response measures during those periods. </a:t>
            </a:r>
          </a:p>
          <a:p>
            <a:pPr marL="285750" indent="-285750" algn="ctr">
              <a:buFont typeface="Wingdings" panose="05000000000000000000" pitchFamily="2" charset="2"/>
              <a:buChar char="Ø"/>
            </a:pPr>
            <a:r>
              <a:rPr lang="en-US" dirty="0">
                <a:solidFill>
                  <a:srgbClr val="002060"/>
                </a:solidFill>
                <a:latin typeface="Tw Cen MT" panose="020B0602020104020603" pitchFamily="34" charset="0"/>
              </a:rPr>
              <a:t>The consistent rise in deaths throughout early 2021, especially in May, highlights the severe impact of subsequent waves of the pandemic, emphasizing the ongoing challenges in managing the crisis.</a:t>
            </a:r>
          </a:p>
          <a:p>
            <a:endParaRPr lang="en-IN"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90D8E129-E527-293C-0F33-8F34533DB60E}"/>
              </a:ext>
            </a:extLst>
          </p:cNvPr>
          <p:cNvPicPr>
            <a:picLocks noChangeAspect="1"/>
          </p:cNvPicPr>
          <p:nvPr/>
        </p:nvPicPr>
        <p:blipFill>
          <a:blip r:embed="rId3"/>
          <a:stretch>
            <a:fillRect/>
          </a:stretch>
        </p:blipFill>
        <p:spPr>
          <a:xfrm>
            <a:off x="7328688" y="981243"/>
            <a:ext cx="3434562" cy="3720351"/>
          </a:xfrm>
          <a:prstGeom prst="rect">
            <a:avLst/>
          </a:prstGeom>
        </p:spPr>
      </p:pic>
      <p:pic>
        <p:nvPicPr>
          <p:cNvPr id="8" name="Picture 7">
            <a:extLst>
              <a:ext uri="{FF2B5EF4-FFF2-40B4-BE49-F238E27FC236}">
                <a16:creationId xmlns:a16="http://schemas.microsoft.com/office/drawing/2014/main" id="{177BB851-3821-70F0-20F6-9C056C0243C3}"/>
              </a:ext>
            </a:extLst>
          </p:cNvPr>
          <p:cNvPicPr>
            <a:picLocks noChangeAspect="1"/>
          </p:cNvPicPr>
          <p:nvPr/>
        </p:nvPicPr>
        <p:blipFill>
          <a:blip r:embed="rId4"/>
          <a:stretch>
            <a:fillRect/>
          </a:stretch>
        </p:blipFill>
        <p:spPr>
          <a:xfrm>
            <a:off x="1233630" y="1461774"/>
            <a:ext cx="5238750" cy="3101200"/>
          </a:xfrm>
          <a:prstGeom prst="rect">
            <a:avLst/>
          </a:prstGeom>
        </p:spPr>
      </p:pic>
    </p:spTree>
    <p:extLst>
      <p:ext uri="{BB962C8B-B14F-4D97-AF65-F5344CB8AC3E}">
        <p14:creationId xmlns:p14="http://schemas.microsoft.com/office/powerpoint/2010/main" val="23244322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85750" y="668561"/>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Q8. Find minimum values for confirmed, deaths, recovered per year</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285750" y="1610574"/>
            <a:ext cx="5343525" cy="4708981"/>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rPr>
              <a:t>The minimum values for confirmed cases, deaths, and recoveries are all zero. </a:t>
            </a:r>
          </a:p>
          <a:p>
            <a:pPr marL="342900" indent="-342900" algn="ctr">
              <a:buFont typeface="Wingdings" panose="05000000000000000000" pitchFamily="2" charset="2"/>
              <a:buChar char="Ø"/>
            </a:pPr>
            <a:endParaRPr lang="en-US" sz="2000" dirty="0">
              <a:solidFill>
                <a:srgbClr val="002060"/>
              </a:solidFill>
            </a:endParaRPr>
          </a:p>
          <a:p>
            <a:pPr marL="342900" indent="-342900" algn="ctr">
              <a:buFont typeface="Wingdings" panose="05000000000000000000" pitchFamily="2" charset="2"/>
              <a:buChar char="Ø"/>
            </a:pPr>
            <a:r>
              <a:rPr lang="en-US" sz="2000" dirty="0">
                <a:solidFill>
                  <a:srgbClr val="002060"/>
                </a:solidFill>
              </a:rPr>
              <a:t>This suggests that there were days in each year when no new cases, deaths, or recoveries were reported, reflecting the variability in daily reporting or the presence of regions with no recorded activity. </a:t>
            </a:r>
          </a:p>
          <a:p>
            <a:pPr marL="342900" indent="-342900" algn="ctr">
              <a:buFont typeface="Wingdings" panose="05000000000000000000" pitchFamily="2" charset="2"/>
              <a:buChar char="Ø"/>
            </a:pPr>
            <a:endParaRPr lang="en-US" sz="2000" dirty="0">
              <a:solidFill>
                <a:srgbClr val="002060"/>
              </a:solidFill>
            </a:endParaRPr>
          </a:p>
          <a:p>
            <a:pPr marL="342900" indent="-342900" algn="ctr">
              <a:buFont typeface="Wingdings" panose="05000000000000000000" pitchFamily="2" charset="2"/>
              <a:buChar char="Ø"/>
            </a:pPr>
            <a:r>
              <a:rPr lang="en-US" sz="2000" dirty="0">
                <a:solidFill>
                  <a:srgbClr val="002060"/>
                </a:solidFill>
              </a:rPr>
              <a:t>Such findings highlight the importance of examining both peak and minimal activity to understand the full spectrum of the pandemic's impact.</a:t>
            </a:r>
          </a:p>
          <a:p>
            <a:pPr marL="342900" indent="-342900">
              <a:buFont typeface="Wingdings" panose="05000000000000000000" pitchFamily="2" charset="2"/>
              <a:buChar char="Ø"/>
            </a:pPr>
            <a:endParaRPr lang="en-IN" sz="2000" dirty="0">
              <a:solidFill>
                <a:srgbClr val="002060"/>
              </a:solidFill>
              <a:latin typeface="Tw Cen MT Condensed" panose="020B0606020104020203" pitchFamily="34" charset="0"/>
            </a:endParaRPr>
          </a:p>
        </p:txBody>
      </p:sp>
      <p:pic>
        <p:nvPicPr>
          <p:cNvPr id="5" name="Picture 4">
            <a:extLst>
              <a:ext uri="{FF2B5EF4-FFF2-40B4-BE49-F238E27FC236}">
                <a16:creationId xmlns:a16="http://schemas.microsoft.com/office/drawing/2014/main" id="{F668DE51-0CD7-22BC-B788-E81884EBB2B7}"/>
              </a:ext>
            </a:extLst>
          </p:cNvPr>
          <p:cNvPicPr>
            <a:picLocks noChangeAspect="1"/>
          </p:cNvPicPr>
          <p:nvPr/>
        </p:nvPicPr>
        <p:blipFill>
          <a:blip r:embed="rId3"/>
          <a:stretch>
            <a:fillRect/>
          </a:stretch>
        </p:blipFill>
        <p:spPr>
          <a:xfrm>
            <a:off x="5920804" y="1524708"/>
            <a:ext cx="5415261" cy="3212158"/>
          </a:xfrm>
          <a:prstGeom prst="rect">
            <a:avLst/>
          </a:prstGeom>
        </p:spPr>
      </p:pic>
    </p:spTree>
    <p:extLst>
      <p:ext uri="{BB962C8B-B14F-4D97-AF65-F5344CB8AC3E}">
        <p14:creationId xmlns:p14="http://schemas.microsoft.com/office/powerpoint/2010/main" val="32631390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000"/>
            <a:lum/>
          </a:blip>
          <a:srcRect/>
          <a:stretch>
            <a:fillRect l="-7000" r="-7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85750" y="668561"/>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 Q9. Find maximum values of confirmed, deaths, recovered per year</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700086" y="4136491"/>
            <a:ext cx="10791826" cy="2585323"/>
          </a:xfrm>
          <a:prstGeom prst="rect">
            <a:avLst/>
          </a:prstGeom>
          <a:noFill/>
        </p:spPr>
        <p:txBody>
          <a:bodyPr wrap="square" rtlCol="0">
            <a:spAutoFit/>
          </a:bodyPr>
          <a:lstStyle/>
          <a:p>
            <a:pPr marL="342900" indent="-342900" algn="ctr">
              <a:buFont typeface="Wingdings" panose="05000000000000000000" pitchFamily="2" charset="2"/>
              <a:buChar char="Ø"/>
            </a:pPr>
            <a:r>
              <a:rPr lang="en-US" dirty="0">
                <a:latin typeface="Tw Cen MT" panose="020B0602020104020603" pitchFamily="34" charset="0"/>
              </a:rPr>
              <a:t>2020 experienced the highest number of confirmed cases at 823,225 and recoveries at 1,123,456, indicating a significant surge in infections and subsequent recoveries by the year-end. </a:t>
            </a:r>
          </a:p>
          <a:p>
            <a:pPr marL="342900" indent="-342900" algn="ctr">
              <a:buFont typeface="Wingdings" panose="05000000000000000000" pitchFamily="2" charset="2"/>
              <a:buChar char="Ø"/>
            </a:pPr>
            <a:endParaRPr lang="en-US" dirty="0">
              <a:latin typeface="Tw Cen MT" panose="020B0602020104020603" pitchFamily="34" charset="0"/>
            </a:endParaRPr>
          </a:p>
          <a:p>
            <a:pPr marL="342900" indent="-342900" algn="ctr">
              <a:buFont typeface="Wingdings" panose="05000000000000000000" pitchFamily="2" charset="2"/>
              <a:buChar char="Ø"/>
            </a:pPr>
            <a:r>
              <a:rPr lang="en-US" dirty="0">
                <a:latin typeface="Tw Cen MT" panose="020B0602020104020603" pitchFamily="34" charset="0"/>
              </a:rPr>
              <a:t>In contrast, 2021 saw a decrease in the maximum confirmed cases to 414,188 but a troubling increase in the maximum deaths to 7,374, highlighting the severe impact of new virus waves. </a:t>
            </a:r>
          </a:p>
          <a:p>
            <a:pPr marL="342900" indent="-342900" algn="ctr">
              <a:buFont typeface="Wingdings" panose="05000000000000000000" pitchFamily="2" charset="2"/>
              <a:buChar char="Ø"/>
            </a:pPr>
            <a:endParaRPr lang="en-US" dirty="0">
              <a:latin typeface="Tw Cen MT" panose="020B0602020104020603" pitchFamily="34" charset="0"/>
            </a:endParaRPr>
          </a:p>
          <a:p>
            <a:pPr marL="342900" indent="-342900" algn="ctr">
              <a:buFont typeface="Wingdings" panose="05000000000000000000" pitchFamily="2" charset="2"/>
              <a:buChar char="Ø"/>
            </a:pPr>
            <a:r>
              <a:rPr lang="en-US" dirty="0">
                <a:latin typeface="Tw Cen MT" panose="020B0602020104020603" pitchFamily="34" charset="0"/>
              </a:rPr>
              <a:t>These insights underscore the shifting dynamics of the pandemic across the two years, with varying peaks in infection rates, recovery efforts, and mortality.</a:t>
            </a:r>
            <a:endParaRPr lang="en-US" dirty="0">
              <a:solidFill>
                <a:srgbClr val="002060"/>
              </a:solidFill>
              <a:latin typeface="Tw Cen MT" panose="020B0602020104020603" pitchFamily="34" charset="0"/>
            </a:endParaRPr>
          </a:p>
          <a:p>
            <a:pPr marL="342900" indent="-342900">
              <a:buFont typeface="Wingdings" panose="05000000000000000000" pitchFamily="2" charset="2"/>
              <a:buChar char="Ø"/>
            </a:pPr>
            <a:endParaRPr lang="en-IN"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75A6E848-7EA3-000C-55C7-24A6095DF8A5}"/>
              </a:ext>
            </a:extLst>
          </p:cNvPr>
          <p:cNvPicPr>
            <a:picLocks noChangeAspect="1"/>
          </p:cNvPicPr>
          <p:nvPr/>
        </p:nvPicPr>
        <p:blipFill>
          <a:blip r:embed="rId3"/>
          <a:stretch>
            <a:fillRect/>
          </a:stretch>
        </p:blipFill>
        <p:spPr>
          <a:xfrm>
            <a:off x="1044549" y="1391590"/>
            <a:ext cx="4363575" cy="2568391"/>
          </a:xfrm>
          <a:prstGeom prst="rect">
            <a:avLst/>
          </a:prstGeom>
        </p:spPr>
      </p:pic>
      <p:pic>
        <p:nvPicPr>
          <p:cNvPr id="8" name="Picture 7">
            <a:extLst>
              <a:ext uri="{FF2B5EF4-FFF2-40B4-BE49-F238E27FC236}">
                <a16:creationId xmlns:a16="http://schemas.microsoft.com/office/drawing/2014/main" id="{4361C7A9-5B63-73E8-DAB2-0EDE39AE7470}"/>
              </a:ext>
            </a:extLst>
          </p:cNvPr>
          <p:cNvPicPr>
            <a:picLocks noChangeAspect="1"/>
          </p:cNvPicPr>
          <p:nvPr/>
        </p:nvPicPr>
        <p:blipFill>
          <a:blip r:embed="rId4"/>
          <a:stretch>
            <a:fillRect/>
          </a:stretch>
        </p:blipFill>
        <p:spPr>
          <a:xfrm>
            <a:off x="6095999" y="1557635"/>
            <a:ext cx="4057650" cy="2409825"/>
          </a:xfrm>
          <a:prstGeom prst="rect">
            <a:avLst/>
          </a:prstGeom>
        </p:spPr>
      </p:pic>
    </p:spTree>
    <p:extLst>
      <p:ext uri="{BB962C8B-B14F-4D97-AF65-F5344CB8AC3E}">
        <p14:creationId xmlns:p14="http://schemas.microsoft.com/office/powerpoint/2010/main" val="2966974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t="-3000" b="-3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1409700" y="129128"/>
            <a:ext cx="8991600" cy="1015663"/>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Q10. The total number of cases of confirmed, deaths,       		recovered each month</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738187" y="4051776"/>
            <a:ext cx="10715625" cy="2585323"/>
          </a:xfrm>
          <a:prstGeom prst="rect">
            <a:avLst/>
          </a:prstGeom>
          <a:noFill/>
        </p:spPr>
        <p:txBody>
          <a:bodyPr wrap="square" rtlCol="0">
            <a:spAutoFit/>
          </a:bodyPr>
          <a:lstStyle/>
          <a:p>
            <a:pPr marL="285750" indent="-285750" algn="ctr">
              <a:buFont typeface="Wingdings" panose="05000000000000000000" pitchFamily="2" charset="2"/>
              <a:buChar char="Ø"/>
            </a:pPr>
            <a:r>
              <a:rPr lang="en-US" dirty="0"/>
              <a:t>The data reveals a sharp escalation in total confirmed cases, deaths, and recoveries from the initial months of 2020 through to mid-2021. </a:t>
            </a:r>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r>
              <a:rPr lang="en-US" dirty="0"/>
              <a:t>Notably, July and August 2020 saw significant increases in all three metrics, reflecting the widespread surge in infections and subsequent recoveries during this period. </a:t>
            </a:r>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r>
              <a:rPr lang="en-US" dirty="0"/>
              <a:t>By mid-2021, the recovery numbers exceeded the total confirmed cases, indicating a substantial improvement in managing and overcoming the pandemic despite the continuing high mortality rate.</a:t>
            </a:r>
            <a:endParaRPr lang="en-US" dirty="0">
              <a:solidFill>
                <a:srgbClr val="002060"/>
              </a:solidFill>
            </a:endParaRPr>
          </a:p>
          <a:p>
            <a:pPr marL="285750" indent="-285750">
              <a:buFont typeface="Wingdings" panose="05000000000000000000" pitchFamily="2" charset="2"/>
              <a:buChar char="Ø"/>
            </a:pPr>
            <a:endParaRPr lang="en-IN" dirty="0">
              <a:solidFill>
                <a:srgbClr val="002060"/>
              </a:solidFill>
              <a:latin typeface="Tw Cen MT Condensed" panose="020B0606020104020203" pitchFamily="34" charset="0"/>
            </a:endParaRPr>
          </a:p>
        </p:txBody>
      </p:sp>
      <p:pic>
        <p:nvPicPr>
          <p:cNvPr id="5" name="Picture 4">
            <a:extLst>
              <a:ext uri="{FF2B5EF4-FFF2-40B4-BE49-F238E27FC236}">
                <a16:creationId xmlns:a16="http://schemas.microsoft.com/office/drawing/2014/main" id="{BD6151E4-B90F-0B09-4C7A-EF90F0DC74DE}"/>
              </a:ext>
            </a:extLst>
          </p:cNvPr>
          <p:cNvPicPr>
            <a:picLocks noChangeAspect="1"/>
          </p:cNvPicPr>
          <p:nvPr/>
        </p:nvPicPr>
        <p:blipFill>
          <a:blip r:embed="rId3"/>
          <a:stretch>
            <a:fillRect/>
          </a:stretch>
        </p:blipFill>
        <p:spPr>
          <a:xfrm>
            <a:off x="6835458" y="848433"/>
            <a:ext cx="4380698" cy="3094986"/>
          </a:xfrm>
          <a:prstGeom prst="rect">
            <a:avLst/>
          </a:prstGeom>
        </p:spPr>
      </p:pic>
      <p:pic>
        <p:nvPicPr>
          <p:cNvPr id="8" name="Picture 7">
            <a:extLst>
              <a:ext uri="{FF2B5EF4-FFF2-40B4-BE49-F238E27FC236}">
                <a16:creationId xmlns:a16="http://schemas.microsoft.com/office/drawing/2014/main" id="{4B3F46C0-73DE-A270-4DAA-6330EB9B4125}"/>
              </a:ext>
            </a:extLst>
          </p:cNvPr>
          <p:cNvPicPr>
            <a:picLocks noChangeAspect="1"/>
          </p:cNvPicPr>
          <p:nvPr/>
        </p:nvPicPr>
        <p:blipFill>
          <a:blip r:embed="rId4"/>
          <a:stretch>
            <a:fillRect/>
          </a:stretch>
        </p:blipFill>
        <p:spPr>
          <a:xfrm>
            <a:off x="1650796" y="1253148"/>
            <a:ext cx="4254704" cy="2581914"/>
          </a:xfrm>
          <a:prstGeom prst="rect">
            <a:avLst/>
          </a:prstGeom>
        </p:spPr>
      </p:pic>
    </p:spTree>
    <p:extLst>
      <p:ext uri="{BB962C8B-B14F-4D97-AF65-F5344CB8AC3E}">
        <p14:creationId xmlns:p14="http://schemas.microsoft.com/office/powerpoint/2010/main" val="2289416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5000"/>
            <a:lum/>
          </a:blip>
          <a:srcRect/>
          <a:stretch>
            <a:fillRect t="-4000" b="-4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541610" y="135161"/>
            <a:ext cx="11906250" cy="1015663"/>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Q11. Check how coronavirus spread out for confirmed cases. </a:t>
            </a:r>
          </a:p>
          <a:p>
            <a:r>
              <a:rPr lang="en-US" sz="3000" dirty="0">
                <a:solidFill>
                  <a:srgbClr val="002060"/>
                </a:solidFill>
                <a:latin typeface="Tw Cen MT" panose="020B0602020104020603" pitchFamily="34" charset="0"/>
              </a:rPr>
              <a:t>          (E.g.: total confirmed cases, their average, variance &amp; STDEV )</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541610" y="3687901"/>
            <a:ext cx="10848975" cy="3170099"/>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analysis shows a substantial total of 169,065,144 confirmed cases, indicating the extensive reach of the pandemic.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average number of confirmed cases per record is 2,156.83, demonstrating the widespread nature of infections across reported entries.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high variance and standard deviation values, 157,288,925.1 and 12,541.49 respectively, reflect significant variability in daily confirmed cases, highlighting the fluctuating severity of the pandemic over time.</a:t>
            </a:r>
          </a:p>
          <a:p>
            <a:pPr marL="342900" indent="-342900" algn="ctr">
              <a:buFont typeface="Wingdings" panose="05000000000000000000" pitchFamily="2" charset="2"/>
              <a:buChar char="Ø"/>
            </a:pP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72D361DC-8083-A51E-9AE5-0153EC24BAA9}"/>
              </a:ext>
            </a:extLst>
          </p:cNvPr>
          <p:cNvPicPr>
            <a:picLocks noChangeAspect="1"/>
          </p:cNvPicPr>
          <p:nvPr/>
        </p:nvPicPr>
        <p:blipFill>
          <a:blip r:embed="rId3"/>
          <a:stretch>
            <a:fillRect/>
          </a:stretch>
        </p:blipFill>
        <p:spPr>
          <a:xfrm>
            <a:off x="3083462" y="1176676"/>
            <a:ext cx="5641438" cy="2429289"/>
          </a:xfrm>
          <a:prstGeom prst="rect">
            <a:avLst/>
          </a:prstGeom>
        </p:spPr>
      </p:pic>
    </p:spTree>
    <p:extLst>
      <p:ext uri="{BB962C8B-B14F-4D97-AF65-F5344CB8AC3E}">
        <p14:creationId xmlns:p14="http://schemas.microsoft.com/office/powerpoint/2010/main" val="19477100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0"/>
            <a:lum/>
          </a:blip>
          <a:srcRect/>
          <a:stretch>
            <a:fillRect l="-6000" r="-6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47649" y="446111"/>
            <a:ext cx="11906250" cy="1015663"/>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Q12. Check how coronavirus spread out for death case per month          		(E.g.: total confirmed cases, their average, variance &amp; STDEV )</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714374" y="2373426"/>
            <a:ext cx="5486400" cy="3477875"/>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monthly analysis of death cases reveals a significant increase from January 2020, with total deaths peaking in January 2021 at 401,893 cases.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average deaths per month also show a steep rise, particularly notable in late 2020 and early 2021, indicating periods of intense pandemic impact.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9F0F6DCA-C419-A01B-8E77-59DCE460ECCC}"/>
              </a:ext>
            </a:extLst>
          </p:cNvPr>
          <p:cNvPicPr>
            <a:picLocks noChangeAspect="1"/>
          </p:cNvPicPr>
          <p:nvPr/>
        </p:nvPicPr>
        <p:blipFill>
          <a:blip r:embed="rId3"/>
          <a:stretch>
            <a:fillRect/>
          </a:stretch>
        </p:blipFill>
        <p:spPr>
          <a:xfrm>
            <a:off x="6561410" y="2373426"/>
            <a:ext cx="4687363" cy="3057525"/>
          </a:xfrm>
          <a:prstGeom prst="rect">
            <a:avLst/>
          </a:prstGeom>
        </p:spPr>
      </p:pic>
    </p:spTree>
    <p:extLst>
      <p:ext uri="{BB962C8B-B14F-4D97-AF65-F5344CB8AC3E}">
        <p14:creationId xmlns:p14="http://schemas.microsoft.com/office/powerpoint/2010/main" val="11813387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5000"/>
            <a:lum/>
          </a:blip>
          <a:srcRect/>
          <a:stretch>
            <a:fillRect t="-39000" b="-39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541610" y="158715"/>
            <a:ext cx="11906250" cy="1015663"/>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Q13. Check how coronavirus spread out for recovered cases--      </a:t>
            </a:r>
          </a:p>
          <a:p>
            <a:r>
              <a:rPr lang="en-US" sz="3000" dirty="0">
                <a:solidFill>
                  <a:srgbClr val="002060"/>
                </a:solidFill>
                <a:latin typeface="Tw Cen MT" panose="020B0602020104020603" pitchFamily="34" charset="0"/>
              </a:rPr>
              <a:t>             (E.g.: total confirmed cases, their average, variance &amp; STDEV )</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1161744" y="3687901"/>
            <a:ext cx="9868512" cy="3170099"/>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total recovered cases amount to 113,089,548, demonstrating a substantial number of individuals overcoming the virus globally.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average recovered cases per record is 1,442.73, indicating consistent recovery efforts across reported entries.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high variance and standard deviation values, 107,029,523.26 and 10,345.51 respectively, highlight significant variability in recovery rates, reflecting the diverse responses and treatment effectiveness over time and across different regions.</a:t>
            </a:r>
          </a:p>
          <a:p>
            <a:pPr marL="342900" indent="-342900">
              <a:buFont typeface="Wingdings" panose="05000000000000000000" pitchFamily="2" charset="2"/>
              <a:buChar char="Ø"/>
            </a:pP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3866D4CC-B079-082C-1ED9-1D610CA3446D}"/>
              </a:ext>
            </a:extLst>
          </p:cNvPr>
          <p:cNvPicPr>
            <a:picLocks noChangeAspect="1"/>
          </p:cNvPicPr>
          <p:nvPr/>
        </p:nvPicPr>
        <p:blipFill>
          <a:blip r:embed="rId3"/>
          <a:stretch>
            <a:fillRect/>
          </a:stretch>
        </p:blipFill>
        <p:spPr>
          <a:xfrm>
            <a:off x="3384823" y="1174378"/>
            <a:ext cx="5587728" cy="2436089"/>
          </a:xfrm>
          <a:prstGeom prst="rect">
            <a:avLst/>
          </a:prstGeom>
        </p:spPr>
      </p:pic>
    </p:spTree>
    <p:extLst>
      <p:ext uri="{BB962C8B-B14F-4D97-AF65-F5344CB8AC3E}">
        <p14:creationId xmlns:p14="http://schemas.microsoft.com/office/powerpoint/2010/main" val="41729036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t="-47000" b="-47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85750" y="668561"/>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 Q14. Find Country having highest number of the Confirmed case</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1009343" y="4147123"/>
            <a:ext cx="9868512" cy="1938992"/>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United States has the highest total confirmed COVID-19 cases, with a staggering 33,461,982 cases.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data reflects the urgency and scale of response required to manage such a widespread health crisis.</a:t>
            </a:r>
          </a:p>
          <a:p>
            <a:pPr marL="342900" indent="-342900">
              <a:buFont typeface="Wingdings" panose="05000000000000000000" pitchFamily="2" charset="2"/>
              <a:buChar char="Ø"/>
            </a:pP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66C3413F-A652-EC0C-722F-5A5BA9D52ECF}"/>
              </a:ext>
            </a:extLst>
          </p:cNvPr>
          <p:cNvPicPr>
            <a:picLocks noChangeAspect="1"/>
          </p:cNvPicPr>
          <p:nvPr/>
        </p:nvPicPr>
        <p:blipFill>
          <a:blip r:embed="rId3"/>
          <a:stretch>
            <a:fillRect/>
          </a:stretch>
        </p:blipFill>
        <p:spPr>
          <a:xfrm>
            <a:off x="3155155" y="1373633"/>
            <a:ext cx="5576888" cy="2622415"/>
          </a:xfrm>
          <a:prstGeom prst="rect">
            <a:avLst/>
          </a:prstGeom>
        </p:spPr>
      </p:pic>
    </p:spTree>
    <p:extLst>
      <p:ext uri="{BB962C8B-B14F-4D97-AF65-F5344CB8AC3E}">
        <p14:creationId xmlns:p14="http://schemas.microsoft.com/office/powerpoint/2010/main" val="20701615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3868470" y="1099388"/>
            <a:ext cx="4063946" cy="16127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5400" dirty="0">
                <a:solidFill>
                  <a:srgbClr val="002060"/>
                </a:solidFill>
                <a:latin typeface="Tw Cen MT Condensed" panose="020B0606020104020203" pitchFamily="34" charset="0"/>
                <a:cs typeface="Segoe UI" panose="020B0502040204020203" pitchFamily="34" charset="0"/>
              </a:rPr>
              <a:t>Project Description</a:t>
            </a:r>
          </a:p>
        </p:txBody>
      </p:sp>
      <p:sp>
        <p:nvSpPr>
          <p:cNvPr id="2" name="TextBox 1">
            <a:extLst>
              <a:ext uri="{FF2B5EF4-FFF2-40B4-BE49-F238E27FC236}">
                <a16:creationId xmlns:a16="http://schemas.microsoft.com/office/drawing/2014/main" id="{477F6C4E-D887-4DEB-8AAF-68527C0F4FB8}"/>
              </a:ext>
            </a:extLst>
          </p:cNvPr>
          <p:cNvSpPr txBox="1"/>
          <p:nvPr/>
        </p:nvSpPr>
        <p:spPr>
          <a:xfrm>
            <a:off x="811864" y="1425710"/>
            <a:ext cx="10177158" cy="4708981"/>
          </a:xfrm>
          <a:prstGeom prst="rect">
            <a:avLst/>
          </a:prstGeom>
          <a:noFill/>
        </p:spPr>
        <p:txBody>
          <a:bodyPr wrap="square" numCol="1" rtlCol="0">
            <a:spAutoFit/>
          </a:bodyPr>
          <a:lstStyle/>
          <a:p>
            <a:pPr marL="457200" indent="-457200" algn="ctr">
              <a:buFont typeface="+mj-lt"/>
              <a:buAutoNum type="arabicParenR"/>
            </a:pPr>
            <a:r>
              <a:rPr lang="en-US" sz="3000" dirty="0">
                <a:solidFill>
                  <a:srgbClr val="002060"/>
                </a:solidFill>
                <a:latin typeface="Tw Cen MT" panose="020B0602020104020603" pitchFamily="34" charset="0"/>
              </a:rPr>
              <a:t>A particular focus on how different countries managed the crisis.</a:t>
            </a:r>
          </a:p>
          <a:p>
            <a:pPr marL="457200" indent="-457200" algn="ctr">
              <a:buFont typeface="+mj-lt"/>
              <a:buAutoNum type="arabicParenR"/>
            </a:pPr>
            <a:endParaRPr lang="en-US" sz="3000" dirty="0">
              <a:solidFill>
                <a:srgbClr val="002060"/>
              </a:solidFill>
              <a:latin typeface="Tw Cen MT" panose="020B0602020104020603" pitchFamily="34" charset="0"/>
            </a:endParaRPr>
          </a:p>
          <a:p>
            <a:pPr marL="457200" indent="-457200" algn="ctr">
              <a:buFont typeface="+mj-lt"/>
              <a:buAutoNum type="arabicParenR"/>
            </a:pPr>
            <a:r>
              <a:rPr lang="en-US" sz="3000" dirty="0">
                <a:solidFill>
                  <a:srgbClr val="002060"/>
                </a:solidFill>
                <a:latin typeface="Tw Cen MT" panose="020B0602020104020603" pitchFamily="34" charset="0"/>
              </a:rPr>
              <a:t>India, in particular, faced unique challenges and complexities in tackling the pandemic compared to the US and other nations, reflected in its varied recovery and mortality rates.</a:t>
            </a:r>
          </a:p>
          <a:p>
            <a:pPr marL="457200" indent="-457200" algn="ctr">
              <a:buFont typeface="+mj-lt"/>
              <a:buAutoNum type="arabicParenR"/>
            </a:pPr>
            <a:endParaRPr lang="en-US" sz="3000" dirty="0">
              <a:solidFill>
                <a:srgbClr val="002060"/>
              </a:solidFill>
              <a:latin typeface="Tw Cen MT" panose="020B0602020104020603" pitchFamily="34" charset="0"/>
            </a:endParaRPr>
          </a:p>
          <a:p>
            <a:pPr marL="457200" indent="-457200" algn="ctr">
              <a:buFont typeface="+mj-lt"/>
              <a:buAutoNum type="arabicParenR"/>
            </a:pPr>
            <a:r>
              <a:rPr lang="en-US" sz="3000" dirty="0">
                <a:solidFill>
                  <a:srgbClr val="002060"/>
                </a:solidFill>
                <a:latin typeface="Tw Cen MT" panose="020B0602020104020603" pitchFamily="34" charset="0"/>
              </a:rPr>
              <a:t>By examining the data, we uncover key insights into the resilience and responses of these countries, highlighting the distinct hurdles India overcame during this unprecedented time.</a:t>
            </a:r>
          </a:p>
        </p:txBody>
      </p:sp>
    </p:spTree>
    <p:extLst>
      <p:ext uri="{BB962C8B-B14F-4D97-AF65-F5344CB8AC3E}">
        <p14:creationId xmlns:p14="http://schemas.microsoft.com/office/powerpoint/2010/main" val="1778611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5000"/>
            <a:lum/>
          </a:blip>
          <a:srcRect/>
          <a:stretch>
            <a:fillRect t="-43000" b="-43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77474" y="407921"/>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 Q16. Find the top 5 countries having the highest recovered case</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541610" y="4668101"/>
            <a:ext cx="11108780" cy="1631216"/>
          </a:xfrm>
          <a:prstGeom prst="rect">
            <a:avLst/>
          </a:prstGeom>
          <a:noFill/>
        </p:spPr>
        <p:txBody>
          <a:bodyPr wrap="square" rtlCol="0">
            <a:spAutoFit/>
          </a:bodyPr>
          <a:lstStyle/>
          <a:p>
            <a:pPr marL="342900" indent="-342900" algn="ctr">
              <a:buFont typeface="Wingdings" panose="05000000000000000000" pitchFamily="2" charset="2"/>
              <a:buChar char="Ø"/>
            </a:pPr>
            <a:r>
              <a:rPr lang="en-US" sz="2000" dirty="0">
                <a:latin typeface="Tw Cen MT" panose="020B0602020104020603" pitchFamily="34" charset="0"/>
              </a:rPr>
              <a:t>India leads in total recovered cases, with 28,089,649 recoveries, reflecting extensive recovery efforts.</a:t>
            </a:r>
          </a:p>
          <a:p>
            <a:pPr marL="342900" indent="-342900" algn="ctr">
              <a:buFont typeface="Wingdings" panose="05000000000000000000" pitchFamily="2" charset="2"/>
              <a:buChar char="Ø"/>
            </a:pPr>
            <a:r>
              <a:rPr lang="en-US" sz="2000" dirty="0">
                <a:latin typeface="Tw Cen MT" panose="020B0602020104020603" pitchFamily="34" charset="0"/>
              </a:rPr>
              <a:t> </a:t>
            </a:r>
          </a:p>
          <a:p>
            <a:pPr marL="342900" indent="-342900" algn="ctr">
              <a:buFont typeface="Wingdings" panose="05000000000000000000" pitchFamily="2" charset="2"/>
              <a:buChar char="Ø"/>
            </a:pPr>
            <a:r>
              <a:rPr lang="en-US" sz="2000" dirty="0">
                <a:latin typeface="Tw Cen MT" panose="020B0602020104020603" pitchFamily="34" charset="0"/>
              </a:rPr>
              <a:t>Brazil and the US follow with significant but considerably lower recovery figures of 15,400,169 and 6,303,715 respectively. </a:t>
            </a:r>
          </a:p>
          <a:p>
            <a:endParaRPr lang="en-IN" sz="2000" dirty="0">
              <a:solidFill>
                <a:srgbClr val="002060"/>
              </a:solidFill>
              <a:latin typeface="Tw Cen MT Condensed" panose="020B0606020104020203" pitchFamily="34" charset="0"/>
            </a:endParaRPr>
          </a:p>
        </p:txBody>
      </p:sp>
      <p:pic>
        <p:nvPicPr>
          <p:cNvPr id="5" name="Picture 4">
            <a:extLst>
              <a:ext uri="{FF2B5EF4-FFF2-40B4-BE49-F238E27FC236}">
                <a16:creationId xmlns:a16="http://schemas.microsoft.com/office/drawing/2014/main" id="{303454C8-E469-5CC1-D01C-0D66DFE4E96C}"/>
              </a:ext>
            </a:extLst>
          </p:cNvPr>
          <p:cNvPicPr>
            <a:picLocks noChangeAspect="1"/>
          </p:cNvPicPr>
          <p:nvPr/>
        </p:nvPicPr>
        <p:blipFill>
          <a:blip r:embed="rId3"/>
          <a:stretch>
            <a:fillRect/>
          </a:stretch>
        </p:blipFill>
        <p:spPr>
          <a:xfrm>
            <a:off x="6309087" y="1131650"/>
            <a:ext cx="3777888" cy="3059349"/>
          </a:xfrm>
          <a:prstGeom prst="rect">
            <a:avLst/>
          </a:prstGeom>
        </p:spPr>
      </p:pic>
      <p:pic>
        <p:nvPicPr>
          <p:cNvPr id="8" name="Picture 7">
            <a:extLst>
              <a:ext uri="{FF2B5EF4-FFF2-40B4-BE49-F238E27FC236}">
                <a16:creationId xmlns:a16="http://schemas.microsoft.com/office/drawing/2014/main" id="{FD11888A-CAAA-502A-4AE3-56CED9C055D9}"/>
              </a:ext>
            </a:extLst>
          </p:cNvPr>
          <p:cNvPicPr>
            <a:picLocks noChangeAspect="1"/>
          </p:cNvPicPr>
          <p:nvPr/>
        </p:nvPicPr>
        <p:blipFill>
          <a:blip r:embed="rId4"/>
          <a:stretch>
            <a:fillRect/>
          </a:stretch>
        </p:blipFill>
        <p:spPr>
          <a:xfrm>
            <a:off x="2266785" y="1131651"/>
            <a:ext cx="3608866" cy="3255056"/>
          </a:xfrm>
          <a:prstGeom prst="rect">
            <a:avLst/>
          </a:prstGeom>
        </p:spPr>
      </p:pic>
    </p:spTree>
    <p:extLst>
      <p:ext uri="{BB962C8B-B14F-4D97-AF65-F5344CB8AC3E}">
        <p14:creationId xmlns:p14="http://schemas.microsoft.com/office/powerpoint/2010/main" val="29490912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t="-17000" b="-17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895350" y="297086"/>
            <a:ext cx="11906250" cy="553998"/>
          </a:xfrm>
          <a:prstGeom prst="rect">
            <a:avLst/>
          </a:prstGeom>
          <a:noFill/>
        </p:spPr>
        <p:txBody>
          <a:bodyPr wrap="square" rtlCol="0">
            <a:spAutoFit/>
          </a:bodyPr>
          <a:lstStyle/>
          <a:p>
            <a:r>
              <a:rPr lang="en-US" sz="3000" dirty="0">
                <a:solidFill>
                  <a:srgbClr val="002060"/>
                </a:solidFill>
                <a:latin typeface="Tw Cen MT" panose="020B0602020104020603" pitchFamily="34" charset="0"/>
              </a:rPr>
              <a:t>#-- Q15. Find Countries having the lowest number of death case</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5295899" y="1074509"/>
            <a:ext cx="6153149" cy="4708981"/>
          </a:xfrm>
          <a:prstGeom prst="rect">
            <a:avLst/>
          </a:prstGeom>
          <a:noFill/>
        </p:spPr>
        <p:txBody>
          <a:bodyPr wrap="square" rtlCol="0">
            <a:spAutoFit/>
          </a:bodyPr>
          <a:lstStyle/>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 countries Dominica, Kiribati, Marshall Islands, and Samoa have reported zero deaths due to COVID-19, showcasing successful containment and healthcare strategies.</a:t>
            </a: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This underscores their effective measures in preventing fatalities and highlights the importance of swift and robust public health responses. </a:t>
            </a:r>
          </a:p>
          <a:p>
            <a:pPr marL="342900" indent="-342900" algn="ctr">
              <a:buFont typeface="Wingdings" panose="05000000000000000000" pitchFamily="2" charset="2"/>
              <a:buChar char="Ø"/>
            </a:pPr>
            <a:endParaRPr lang="en-US" sz="2000" dirty="0">
              <a:solidFill>
                <a:srgbClr val="002060"/>
              </a:solidFill>
              <a:latin typeface="Tw Cen MT" panose="020B0602020104020603" pitchFamily="34" charset="0"/>
            </a:endParaRPr>
          </a:p>
          <a:p>
            <a:pPr marL="342900" indent="-342900" algn="ctr">
              <a:buFont typeface="Wingdings" panose="05000000000000000000" pitchFamily="2" charset="2"/>
              <a:buChar char="Ø"/>
            </a:pPr>
            <a:r>
              <a:rPr lang="en-US" sz="2000" dirty="0">
                <a:solidFill>
                  <a:srgbClr val="002060"/>
                </a:solidFill>
                <a:latin typeface="Tw Cen MT" panose="020B0602020104020603" pitchFamily="34" charset="0"/>
              </a:rPr>
              <a:t>These nations serve as examples of effective pandemic management through proactive measures and community engagement, contributing to minimal impact on public health and safety.</a:t>
            </a:r>
          </a:p>
          <a:p>
            <a:pPr marL="342900" indent="-342900">
              <a:buFont typeface="Wingdings" panose="05000000000000000000" pitchFamily="2" charset="2"/>
              <a:buChar char="Ø"/>
            </a:pP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630B0FD8-9DB9-F472-E525-24D7B3D7EC97}"/>
              </a:ext>
            </a:extLst>
          </p:cNvPr>
          <p:cNvPicPr>
            <a:picLocks noChangeAspect="1"/>
          </p:cNvPicPr>
          <p:nvPr/>
        </p:nvPicPr>
        <p:blipFill>
          <a:blip r:embed="rId3"/>
          <a:stretch>
            <a:fillRect/>
          </a:stretch>
        </p:blipFill>
        <p:spPr>
          <a:xfrm>
            <a:off x="541610" y="1812344"/>
            <a:ext cx="4189996" cy="3520948"/>
          </a:xfrm>
          <a:prstGeom prst="rect">
            <a:avLst/>
          </a:prstGeom>
        </p:spPr>
      </p:pic>
    </p:spTree>
    <p:extLst>
      <p:ext uri="{BB962C8B-B14F-4D97-AF65-F5344CB8AC3E}">
        <p14:creationId xmlns:p14="http://schemas.microsoft.com/office/powerpoint/2010/main" val="4452172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5000"/>
            <a:lum/>
          </a:blip>
          <a:srcRect/>
          <a:stretch>
            <a:fillRect t="-18000" b="-18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4E8D1928-F879-462E-BBA6-2F2FDDD32087}"/>
              </a:ext>
            </a:extLst>
          </p:cNvPr>
          <p:cNvSpPr txBox="1"/>
          <p:nvPr/>
        </p:nvSpPr>
        <p:spPr>
          <a:xfrm>
            <a:off x="2162175" y="297086"/>
            <a:ext cx="11906250" cy="584775"/>
          </a:xfrm>
          <a:prstGeom prst="rect">
            <a:avLst/>
          </a:prstGeom>
          <a:noFill/>
        </p:spPr>
        <p:txBody>
          <a:bodyPr wrap="square" rtlCol="0">
            <a:spAutoFit/>
          </a:bodyPr>
          <a:lstStyle/>
          <a:p>
            <a:r>
              <a:rPr lang="en-US" sz="3200" dirty="0">
                <a:solidFill>
                  <a:srgbClr val="002060"/>
                </a:solidFill>
                <a:latin typeface="Tw Cen MT" panose="020B0602020104020603" pitchFamily="34" charset="0"/>
              </a:rPr>
              <a:t>Strategic Insights for Pandemic Preparedness</a:t>
            </a:r>
            <a:endParaRPr lang="en-IN" sz="3000" dirty="0">
              <a:solidFill>
                <a:srgbClr val="002060"/>
              </a:solidFill>
              <a:latin typeface="Tw Cen MT" panose="020B0602020104020603" pitchFamily="34" charset="0"/>
            </a:endParaRPr>
          </a:p>
        </p:txBody>
      </p:sp>
      <p:sp>
        <p:nvSpPr>
          <p:cNvPr id="3" name="TextBox 2">
            <a:extLst>
              <a:ext uri="{FF2B5EF4-FFF2-40B4-BE49-F238E27FC236}">
                <a16:creationId xmlns:a16="http://schemas.microsoft.com/office/drawing/2014/main" id="{7505F698-3699-45D6-B854-29D3001610E1}"/>
              </a:ext>
            </a:extLst>
          </p:cNvPr>
          <p:cNvSpPr txBox="1"/>
          <p:nvPr/>
        </p:nvSpPr>
        <p:spPr>
          <a:xfrm flipH="1">
            <a:off x="1066493" y="881861"/>
            <a:ext cx="9868512" cy="5909310"/>
          </a:xfrm>
          <a:prstGeom prst="rect">
            <a:avLst/>
          </a:prstGeom>
          <a:noFill/>
        </p:spPr>
        <p:txBody>
          <a:bodyPr wrap="square" rtlCol="0">
            <a:spAutoFit/>
          </a:bodyPr>
          <a:lstStyle/>
          <a:p>
            <a:pPr algn="ctr"/>
            <a:r>
              <a:rPr lang="en-US" dirty="0">
                <a:solidFill>
                  <a:srgbClr val="002060"/>
                </a:solidFill>
              </a:rPr>
              <a:t>Based on our comprehensive analysis of the COVID-19 pandemic data:</a:t>
            </a:r>
          </a:p>
          <a:p>
            <a:pPr algn="ctr"/>
            <a:endParaRPr lang="en-US" dirty="0">
              <a:solidFill>
                <a:srgbClr val="002060"/>
              </a:solidFill>
            </a:endParaRPr>
          </a:p>
          <a:p>
            <a:pPr marL="285750" indent="-285750" algn="ctr">
              <a:buFont typeface="Wingdings" panose="05000000000000000000" pitchFamily="2" charset="2"/>
              <a:buChar char="Ø"/>
            </a:pPr>
            <a:r>
              <a:rPr lang="en-US" dirty="0">
                <a:solidFill>
                  <a:srgbClr val="002060"/>
                </a:solidFill>
              </a:rPr>
              <a:t>The year 2020 highlights the virus's rapid spread and subsequent healthcare responses.</a:t>
            </a:r>
          </a:p>
          <a:p>
            <a:pPr algn="ctr"/>
            <a:endParaRPr lang="en-US" dirty="0">
              <a:solidFill>
                <a:srgbClr val="002060"/>
              </a:solidFill>
            </a:endParaRPr>
          </a:p>
          <a:p>
            <a:pPr marL="285750" indent="-285750" algn="ctr">
              <a:buFont typeface="Wingdings" panose="05000000000000000000" pitchFamily="2" charset="2"/>
              <a:buChar char="Ø"/>
            </a:pPr>
            <a:r>
              <a:rPr lang="en-US" dirty="0">
                <a:solidFill>
                  <a:srgbClr val="002060"/>
                </a:solidFill>
              </a:rPr>
              <a:t>In contrast, 2021 indicates ongoing challenges in controlling new virus variants and maintaining public health measures.</a:t>
            </a:r>
          </a:p>
          <a:p>
            <a:pPr marL="285750" indent="-285750" algn="ctr">
              <a:buFont typeface="Wingdings" panose="05000000000000000000" pitchFamily="2" charset="2"/>
              <a:buChar char="Ø"/>
            </a:pPr>
            <a:endParaRPr lang="en-US" dirty="0">
              <a:solidFill>
                <a:srgbClr val="002060"/>
              </a:solidFill>
            </a:endParaRPr>
          </a:p>
          <a:p>
            <a:pPr marL="285750" indent="-285750" algn="ctr">
              <a:buFont typeface="Wingdings" panose="05000000000000000000" pitchFamily="2" charset="2"/>
              <a:buChar char="Ø"/>
            </a:pPr>
            <a:r>
              <a:rPr lang="en-US" dirty="0">
                <a:solidFill>
                  <a:srgbClr val="002060"/>
                </a:solidFill>
              </a:rPr>
              <a:t>Countries like the United States and India emerged as pivotal points in the pandemic's trajectory, leading in total confirmed cases and recoveries respectively, showcasing diverse national responses and healthcare capabilities.</a:t>
            </a:r>
          </a:p>
          <a:p>
            <a:pPr marL="285750" indent="-285750" algn="ctr">
              <a:buFont typeface="Wingdings" panose="05000000000000000000" pitchFamily="2" charset="2"/>
              <a:buChar char="Ø"/>
            </a:pPr>
            <a:endParaRPr lang="en-US" dirty="0">
              <a:solidFill>
                <a:srgbClr val="002060"/>
              </a:solidFill>
            </a:endParaRPr>
          </a:p>
          <a:p>
            <a:pPr marL="285750" indent="-285750" algn="ctr">
              <a:buFont typeface="Wingdings" panose="05000000000000000000" pitchFamily="2" charset="2"/>
              <a:buChar char="Ø"/>
            </a:pPr>
            <a:r>
              <a:rPr lang="en-US" dirty="0">
                <a:solidFill>
                  <a:srgbClr val="002060"/>
                </a:solidFill>
              </a:rPr>
              <a:t>Despite global efforts in vaccination and containment measures, recovery rates fluctuated significantly, influenced by factors such as healthcare infrastructure, public compliance with safety protocols, and regional epidemiological conditions.</a:t>
            </a:r>
          </a:p>
          <a:p>
            <a:pPr algn="ctr"/>
            <a:endParaRPr lang="en-US" dirty="0">
              <a:solidFill>
                <a:srgbClr val="002060"/>
              </a:solidFill>
            </a:endParaRPr>
          </a:p>
          <a:p>
            <a:pPr marL="285750" indent="-285750" algn="ctr">
              <a:buFont typeface="Wingdings" panose="05000000000000000000" pitchFamily="2" charset="2"/>
              <a:buChar char="Ø"/>
            </a:pPr>
            <a:r>
              <a:rPr lang="en-US" dirty="0">
                <a:solidFill>
                  <a:srgbClr val="002060"/>
                </a:solidFill>
              </a:rPr>
              <a:t>The dataset also reveals these insights underscore the complex interplay of factors shaping the pandemic's course and the ongoing challenges in achieving global health security.</a:t>
            </a:r>
          </a:p>
          <a:p>
            <a:pPr marL="285750" indent="-285750" algn="ctr">
              <a:buFont typeface="Wingdings" panose="05000000000000000000" pitchFamily="2" charset="2"/>
              <a:buChar char="Ø"/>
            </a:pPr>
            <a:endParaRPr lang="en-US" dirty="0">
              <a:solidFill>
                <a:srgbClr val="002060"/>
              </a:solidFill>
            </a:endParaRPr>
          </a:p>
          <a:p>
            <a:pPr marL="285750" indent="-285750" algn="ctr">
              <a:buFont typeface="Wingdings" panose="05000000000000000000" pitchFamily="2" charset="2"/>
              <a:buChar char="Ø"/>
            </a:pPr>
            <a:endParaRPr lang="en-US" dirty="0">
              <a:solidFill>
                <a:srgbClr val="002060"/>
              </a:solidFill>
            </a:endParaRPr>
          </a:p>
          <a:p>
            <a:pPr algn="ctr"/>
            <a:r>
              <a:rPr lang="en-US" dirty="0">
                <a:solidFill>
                  <a:srgbClr val="002060"/>
                </a:solidFill>
              </a:rPr>
              <a:t>									Thank You</a:t>
            </a:r>
          </a:p>
          <a:p>
            <a:pPr marL="285750" indent="-285750" algn="ctr">
              <a:buFont typeface="Wingdings" panose="05000000000000000000" pitchFamily="2" charset="2"/>
              <a:buChar char="Ø"/>
            </a:pPr>
            <a:endParaRPr lang="en-IN"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B9EE24A7-93E8-3860-04AB-0DF543E80E56}"/>
              </a:ext>
            </a:extLst>
          </p:cNvPr>
          <p:cNvPicPr>
            <a:picLocks noChangeAspect="1"/>
          </p:cNvPicPr>
          <p:nvPr/>
        </p:nvPicPr>
        <p:blipFill>
          <a:blip r:embed="rId3"/>
          <a:stretch>
            <a:fillRect/>
          </a:stretch>
        </p:blipFill>
        <p:spPr>
          <a:xfrm>
            <a:off x="336380" y="6134099"/>
            <a:ext cx="410460" cy="447675"/>
          </a:xfrm>
          <a:prstGeom prst="rect">
            <a:avLst/>
          </a:prstGeom>
        </p:spPr>
      </p:pic>
      <p:sp>
        <p:nvSpPr>
          <p:cNvPr id="6" name="TextBox 5">
            <a:extLst>
              <a:ext uri="{FF2B5EF4-FFF2-40B4-BE49-F238E27FC236}">
                <a16:creationId xmlns:a16="http://schemas.microsoft.com/office/drawing/2014/main" id="{A1B12845-0F63-EA2C-E4B4-F2F671AFB147}"/>
              </a:ext>
            </a:extLst>
          </p:cNvPr>
          <p:cNvSpPr txBox="1"/>
          <p:nvPr/>
        </p:nvSpPr>
        <p:spPr>
          <a:xfrm>
            <a:off x="746840" y="6227131"/>
            <a:ext cx="1701085" cy="261610"/>
          </a:xfrm>
          <a:prstGeom prst="rect">
            <a:avLst/>
          </a:prstGeom>
          <a:noFill/>
        </p:spPr>
        <p:txBody>
          <a:bodyPr wrap="square" rtlCol="0">
            <a:spAutoFit/>
          </a:bodyPr>
          <a:lstStyle/>
          <a:p>
            <a:r>
              <a:rPr lang="en-US" sz="1100" dirty="0">
                <a:solidFill>
                  <a:srgbClr val="002060"/>
                </a:solidFill>
              </a:rPr>
              <a:t>skupars61@gmail.com</a:t>
            </a:r>
            <a:endParaRPr lang="en-IN" sz="1100" dirty="0">
              <a:solidFill>
                <a:srgbClr val="002060"/>
              </a:solidFill>
            </a:endParaRPr>
          </a:p>
        </p:txBody>
      </p:sp>
    </p:spTree>
    <p:extLst>
      <p:ext uri="{BB962C8B-B14F-4D97-AF65-F5344CB8AC3E}">
        <p14:creationId xmlns:p14="http://schemas.microsoft.com/office/powerpoint/2010/main" val="35442828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5000"/>
            <a:lum/>
          </a:blip>
          <a:srcRect/>
          <a:stretch>
            <a:fillRect l="-1000" r="-1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F12ECABB-024D-418B-9DC6-8347D07C982E}"/>
              </a:ext>
            </a:extLst>
          </p:cNvPr>
          <p:cNvSpPr txBox="1"/>
          <p:nvPr/>
        </p:nvSpPr>
        <p:spPr>
          <a:xfrm>
            <a:off x="1566153" y="836579"/>
            <a:ext cx="6799634" cy="923330"/>
          </a:xfrm>
          <a:prstGeom prst="rect">
            <a:avLst/>
          </a:prstGeom>
          <a:noFill/>
        </p:spPr>
        <p:txBody>
          <a:bodyPr wrap="square" rtlCol="0">
            <a:spAutoFit/>
          </a:bodyPr>
          <a:lstStyle/>
          <a:p>
            <a:r>
              <a:rPr lang="en-IN" sz="5400" dirty="0">
                <a:solidFill>
                  <a:srgbClr val="002060"/>
                </a:solidFill>
                <a:latin typeface="Tw Cen MT" panose="020B0602020104020603" pitchFamily="34" charset="0"/>
              </a:rPr>
              <a:t>Approach</a:t>
            </a:r>
          </a:p>
        </p:txBody>
      </p:sp>
      <p:sp>
        <p:nvSpPr>
          <p:cNvPr id="3" name="TextBox 2">
            <a:extLst>
              <a:ext uri="{FF2B5EF4-FFF2-40B4-BE49-F238E27FC236}">
                <a16:creationId xmlns:a16="http://schemas.microsoft.com/office/drawing/2014/main" id="{5AA84F40-20CE-44DA-A3B9-FBD7C62738F7}"/>
              </a:ext>
            </a:extLst>
          </p:cNvPr>
          <p:cNvSpPr txBox="1"/>
          <p:nvPr/>
        </p:nvSpPr>
        <p:spPr>
          <a:xfrm>
            <a:off x="1079973" y="1759909"/>
            <a:ext cx="10032053" cy="3970318"/>
          </a:xfrm>
          <a:prstGeom prst="rect">
            <a:avLst/>
          </a:prstGeom>
          <a:noFill/>
        </p:spPr>
        <p:txBody>
          <a:bodyPr wrap="square" rtlCol="0">
            <a:spAutoFit/>
          </a:bodyPr>
          <a:lstStyle/>
          <a:p>
            <a:pPr marL="457200" indent="-457200" algn="just">
              <a:buFont typeface="+mj-lt"/>
              <a:buAutoNum type="arabicPeriod"/>
            </a:pPr>
            <a:r>
              <a:rPr lang="en-US" sz="2800" dirty="0">
                <a:solidFill>
                  <a:srgbClr val="002060"/>
                </a:solidFill>
                <a:latin typeface="Tw Cen MT" panose="020B0602020104020603" pitchFamily="34" charset="0"/>
              </a:rPr>
              <a:t>My analysis leverages SQL to systematically process and interpret the coronavirus dataset. </a:t>
            </a:r>
          </a:p>
          <a:p>
            <a:pPr marL="457200" indent="-457200" algn="just">
              <a:buFont typeface="+mj-lt"/>
              <a:buAutoNum type="arabicPeriod"/>
            </a:pPr>
            <a:r>
              <a:rPr lang="en-US" sz="2800" dirty="0">
                <a:solidFill>
                  <a:srgbClr val="002060"/>
                </a:solidFill>
                <a:latin typeface="Tw Cen MT" panose="020B0602020104020603" pitchFamily="34" charset="0"/>
              </a:rPr>
              <a:t>We employed SQL queries to aggregate and compare critical metrics such as confirmed cases, deaths, and recoveries across different countries and periods. </a:t>
            </a:r>
          </a:p>
          <a:p>
            <a:pPr marL="457200" indent="-457200" algn="just">
              <a:buFont typeface="+mj-lt"/>
              <a:buAutoNum type="arabicPeriod"/>
            </a:pPr>
            <a:r>
              <a:rPr lang="en-US" sz="2800" dirty="0">
                <a:solidFill>
                  <a:srgbClr val="002060"/>
                </a:solidFill>
                <a:latin typeface="Tw Cen MT" panose="020B0602020104020603" pitchFamily="34" charset="0"/>
              </a:rPr>
              <a:t>By utilizing functions for grouping, ordering, and calculating descriptive statistics, we derived insightful comparisons and identified trends that highlight India's unique challenges and responses during the pandemic.</a:t>
            </a:r>
            <a:endParaRPr lang="en-IN" sz="2500" dirty="0">
              <a:solidFill>
                <a:srgbClr val="002060"/>
              </a:solidFill>
              <a:latin typeface="Tw Cen MT" panose="020B0602020104020603" pitchFamily="34" charset="0"/>
            </a:endParaRPr>
          </a:p>
        </p:txBody>
      </p:sp>
    </p:spTree>
    <p:extLst>
      <p:ext uri="{BB962C8B-B14F-4D97-AF65-F5344CB8AC3E}">
        <p14:creationId xmlns:p14="http://schemas.microsoft.com/office/powerpoint/2010/main" val="2426923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t="-17000" b="-17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2F22EFE3-8178-4CD9-B72E-89271C64FEDB}"/>
              </a:ext>
            </a:extLst>
          </p:cNvPr>
          <p:cNvSpPr txBox="1"/>
          <p:nvPr/>
        </p:nvSpPr>
        <p:spPr>
          <a:xfrm>
            <a:off x="4513633" y="538444"/>
            <a:ext cx="3745149" cy="923330"/>
          </a:xfrm>
          <a:prstGeom prst="rect">
            <a:avLst/>
          </a:prstGeom>
          <a:noFill/>
        </p:spPr>
        <p:txBody>
          <a:bodyPr wrap="square" rtlCol="0">
            <a:spAutoFit/>
          </a:bodyPr>
          <a:lstStyle/>
          <a:p>
            <a:r>
              <a:rPr lang="en-IN" sz="5400" dirty="0">
                <a:solidFill>
                  <a:srgbClr val="002060"/>
                </a:solidFill>
                <a:latin typeface="Tw Cen MT Condensed" panose="020B0606020104020203" pitchFamily="34" charset="0"/>
              </a:rPr>
              <a:t>Tech-Stack Used</a:t>
            </a:r>
          </a:p>
        </p:txBody>
      </p:sp>
      <p:sp>
        <p:nvSpPr>
          <p:cNvPr id="3" name="TextBox 2">
            <a:extLst>
              <a:ext uri="{FF2B5EF4-FFF2-40B4-BE49-F238E27FC236}">
                <a16:creationId xmlns:a16="http://schemas.microsoft.com/office/drawing/2014/main" id="{3F38C41C-6091-4925-BEB2-D4CC1CDC4303}"/>
              </a:ext>
            </a:extLst>
          </p:cNvPr>
          <p:cNvSpPr txBox="1"/>
          <p:nvPr/>
        </p:nvSpPr>
        <p:spPr>
          <a:xfrm>
            <a:off x="1308369" y="1461774"/>
            <a:ext cx="9829802" cy="4247317"/>
          </a:xfrm>
          <a:prstGeom prst="rect">
            <a:avLst/>
          </a:prstGeom>
          <a:noFill/>
        </p:spPr>
        <p:txBody>
          <a:bodyPr wrap="square" rtlCol="0">
            <a:spAutoFit/>
          </a:bodyPr>
          <a:lstStyle/>
          <a:p>
            <a:pPr>
              <a:buFont typeface="+mj-lt"/>
              <a:buAutoNum type="arabicPeriod"/>
            </a:pPr>
            <a:r>
              <a:rPr lang="en-US" b="1" dirty="0">
                <a:solidFill>
                  <a:srgbClr val="002060"/>
                </a:solidFill>
                <a:latin typeface="Tw Cen MT" panose="020B0602020104020603" pitchFamily="34" charset="0"/>
              </a:rPr>
              <a:t>Database Management System (DBMS)</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MySQL and MS Excel: For storing, querying, and managing the coronavirus dataset.</a:t>
            </a:r>
          </a:p>
          <a:p>
            <a:pPr>
              <a:buFont typeface="+mj-lt"/>
              <a:buAutoNum type="arabicPeriod"/>
            </a:pPr>
            <a:r>
              <a:rPr lang="en-US" b="1" dirty="0">
                <a:solidFill>
                  <a:srgbClr val="002060"/>
                </a:solidFill>
                <a:latin typeface="Tw Cen MT" panose="020B0602020104020603" pitchFamily="34" charset="0"/>
              </a:rPr>
              <a:t>Data Analysis</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SQL: For performing complex queries to analyze and interpret the dataset.</a:t>
            </a:r>
          </a:p>
          <a:p>
            <a:pPr>
              <a:buFont typeface="+mj-lt"/>
              <a:buAutoNum type="arabicPeriod"/>
            </a:pPr>
            <a:r>
              <a:rPr lang="en-US" b="1" dirty="0">
                <a:solidFill>
                  <a:srgbClr val="002060"/>
                </a:solidFill>
                <a:latin typeface="Tw Cen MT" panose="020B0602020104020603" pitchFamily="34" charset="0"/>
              </a:rPr>
              <a:t>Data Visualization</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Microsoft PowerPoint: For presenting the analysis findings through engaging visuals and summaries.</a:t>
            </a:r>
          </a:p>
          <a:p>
            <a:pPr>
              <a:buFont typeface="+mj-lt"/>
              <a:buAutoNum type="arabicPeriod"/>
            </a:pPr>
            <a:r>
              <a:rPr lang="en-US" b="1" dirty="0">
                <a:solidFill>
                  <a:srgbClr val="002060"/>
                </a:solidFill>
                <a:latin typeface="Tw Cen MT" panose="020B0602020104020603" pitchFamily="34" charset="0"/>
              </a:rPr>
              <a:t>Development Tools</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MySQL Workbench: For designing, executing, and managing SQL queries and databases.</a:t>
            </a:r>
          </a:p>
          <a:p>
            <a:pPr lvl="1"/>
            <a:r>
              <a:rPr lang="en-US" dirty="0">
                <a:solidFill>
                  <a:srgbClr val="002060"/>
                </a:solidFill>
                <a:latin typeface="Tw Cen MT" panose="020B0602020104020603" pitchFamily="34" charset="0"/>
              </a:rPr>
              <a:t>Python (optional): For additional data processing and visualization I needed.</a:t>
            </a:r>
          </a:p>
          <a:p>
            <a:pPr>
              <a:buFont typeface="+mj-lt"/>
              <a:buAutoNum type="arabicPeriod"/>
            </a:pPr>
            <a:r>
              <a:rPr lang="en-US" b="1" dirty="0">
                <a:solidFill>
                  <a:srgbClr val="002060"/>
                </a:solidFill>
                <a:latin typeface="Tw Cen MT" panose="020B0602020104020603" pitchFamily="34" charset="0"/>
              </a:rPr>
              <a:t>Collaboration and Documentation</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Google Docs: For documenting the analysis process, findings, and insights.</a:t>
            </a:r>
          </a:p>
          <a:p>
            <a:pPr lvl="1"/>
            <a:r>
              <a:rPr lang="en-US" dirty="0">
                <a:solidFill>
                  <a:srgbClr val="002060"/>
                </a:solidFill>
                <a:latin typeface="Tw Cen MT" panose="020B0602020104020603" pitchFamily="34" charset="0"/>
              </a:rPr>
              <a:t>GitHub: For Portfolio and collaboration.</a:t>
            </a:r>
          </a:p>
          <a:p>
            <a:pPr>
              <a:buFont typeface="+mj-lt"/>
              <a:buAutoNum type="arabicPeriod"/>
            </a:pPr>
            <a:r>
              <a:rPr lang="en-US" b="1" dirty="0">
                <a:solidFill>
                  <a:srgbClr val="002060"/>
                </a:solidFill>
                <a:latin typeface="Tw Cen MT" panose="020B0602020104020603" pitchFamily="34" charset="0"/>
              </a:rPr>
              <a:t>Presentation</a:t>
            </a:r>
            <a:r>
              <a:rPr lang="en-US" dirty="0">
                <a:solidFill>
                  <a:srgbClr val="002060"/>
                </a:solidFill>
                <a:latin typeface="Tw Cen MT" panose="020B0602020104020603" pitchFamily="34" charset="0"/>
              </a:rPr>
              <a:t>:</a:t>
            </a:r>
          </a:p>
          <a:p>
            <a:pPr lvl="1"/>
            <a:r>
              <a:rPr lang="en-US" dirty="0">
                <a:solidFill>
                  <a:srgbClr val="002060"/>
                </a:solidFill>
                <a:latin typeface="Tw Cen MT" panose="020B0602020104020603" pitchFamily="34" charset="0"/>
              </a:rPr>
              <a:t>Microsoft PowerPoint: For creating the project presentation with visual aids and summaries of the findings.</a:t>
            </a:r>
          </a:p>
        </p:txBody>
      </p:sp>
    </p:spTree>
    <p:extLst>
      <p:ext uri="{BB962C8B-B14F-4D97-AF65-F5344CB8AC3E}">
        <p14:creationId xmlns:p14="http://schemas.microsoft.com/office/powerpoint/2010/main" val="3371474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C573C1-746B-4829-AD64-A2BA38EAFAB5}"/>
              </a:ext>
            </a:extLst>
          </p:cNvPr>
          <p:cNvSpPr txBox="1"/>
          <p:nvPr/>
        </p:nvSpPr>
        <p:spPr>
          <a:xfrm>
            <a:off x="758757" y="350196"/>
            <a:ext cx="10709343" cy="1077218"/>
          </a:xfrm>
          <a:prstGeom prst="rect">
            <a:avLst/>
          </a:prstGeom>
          <a:noFill/>
        </p:spPr>
        <p:txBody>
          <a:bodyPr wrap="square" rtlCol="0">
            <a:spAutoFit/>
          </a:bodyPr>
          <a:lstStyle/>
          <a:p>
            <a:r>
              <a:rPr lang="en-US" sz="3200" dirty="0">
                <a:solidFill>
                  <a:srgbClr val="002060"/>
                </a:solidFill>
                <a:latin typeface="Tw Cen MT" panose="020B0602020104020603" pitchFamily="34" charset="0"/>
              </a:rPr>
              <a:t>Data Understanding &amp;  Ensured consistency &amp; cleaning in data types for all columns</a:t>
            </a:r>
            <a:endParaRPr lang="en-IN" sz="3200" dirty="0">
              <a:solidFill>
                <a:srgbClr val="002060"/>
              </a:solidFill>
              <a:latin typeface="Tw Cen MT" panose="020B0602020104020603" pitchFamily="34" charset="0"/>
            </a:endParaRPr>
          </a:p>
        </p:txBody>
      </p:sp>
      <p:sp>
        <p:nvSpPr>
          <p:cNvPr id="3" name="Arrow: Right 2">
            <a:extLst>
              <a:ext uri="{FF2B5EF4-FFF2-40B4-BE49-F238E27FC236}">
                <a16:creationId xmlns:a16="http://schemas.microsoft.com/office/drawing/2014/main" id="{4C4A14E2-FC13-46E3-8CED-11B9E007E843}"/>
              </a:ext>
            </a:extLst>
          </p:cNvPr>
          <p:cNvSpPr/>
          <p:nvPr/>
        </p:nvSpPr>
        <p:spPr>
          <a:xfrm>
            <a:off x="3638146" y="1655054"/>
            <a:ext cx="1666465" cy="1138137"/>
          </a:xfrm>
          <a:prstGeom prst="rightArrow">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CB735760-42E5-4CFA-8F02-AAD0C52270DE}"/>
              </a:ext>
            </a:extLst>
          </p:cNvPr>
          <p:cNvSpPr txBox="1"/>
          <p:nvPr/>
        </p:nvSpPr>
        <p:spPr>
          <a:xfrm>
            <a:off x="3738458" y="1993289"/>
            <a:ext cx="1566153" cy="461665"/>
          </a:xfrm>
          <a:prstGeom prst="rect">
            <a:avLst/>
          </a:prstGeom>
          <a:noFill/>
        </p:spPr>
        <p:txBody>
          <a:bodyPr wrap="square" rtlCol="0">
            <a:spAutoFit/>
          </a:bodyPr>
          <a:lstStyle/>
          <a:p>
            <a:r>
              <a:rPr lang="en-US" sz="2400" dirty="0">
                <a:solidFill>
                  <a:srgbClr val="002060"/>
                </a:solidFill>
                <a:latin typeface="Tw Cen MT Condensed" panose="020B0606020104020203" pitchFamily="34" charset="0"/>
              </a:rPr>
              <a:t>No. of rows</a:t>
            </a:r>
            <a:endParaRPr lang="en-IN" sz="2400" dirty="0">
              <a:solidFill>
                <a:srgbClr val="002060"/>
              </a:solidFill>
              <a:latin typeface="Tw Cen MT Condensed" panose="020B0606020104020203" pitchFamily="34" charset="0"/>
            </a:endParaRPr>
          </a:p>
        </p:txBody>
      </p:sp>
      <p:sp>
        <p:nvSpPr>
          <p:cNvPr id="5" name="Scroll: Vertical 4">
            <a:extLst>
              <a:ext uri="{FF2B5EF4-FFF2-40B4-BE49-F238E27FC236}">
                <a16:creationId xmlns:a16="http://schemas.microsoft.com/office/drawing/2014/main" id="{37962ACA-30CC-4488-916A-35FE59C34664}"/>
              </a:ext>
            </a:extLst>
          </p:cNvPr>
          <p:cNvSpPr/>
          <p:nvPr/>
        </p:nvSpPr>
        <p:spPr>
          <a:xfrm>
            <a:off x="6274337" y="1670126"/>
            <a:ext cx="2714017" cy="1031930"/>
          </a:xfrm>
          <a:prstGeom prst="verticalScroll">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59047478-6718-4CB6-9D11-8C1F8F7A6AFB}"/>
              </a:ext>
            </a:extLst>
          </p:cNvPr>
          <p:cNvSpPr txBox="1"/>
          <p:nvPr/>
        </p:nvSpPr>
        <p:spPr>
          <a:xfrm flipH="1">
            <a:off x="6921387" y="1862925"/>
            <a:ext cx="1419915" cy="646331"/>
          </a:xfrm>
          <a:prstGeom prst="rect">
            <a:avLst/>
          </a:prstGeom>
          <a:noFill/>
        </p:spPr>
        <p:txBody>
          <a:bodyPr wrap="square" rtlCol="0">
            <a:spAutoFit/>
          </a:bodyPr>
          <a:lstStyle/>
          <a:p>
            <a:r>
              <a:rPr lang="en-US" sz="3600" dirty="0">
                <a:latin typeface="Tw Cen MT Condensed" panose="020B0606020104020203" pitchFamily="34" charset="0"/>
              </a:rPr>
              <a:t>78386</a:t>
            </a:r>
            <a:endParaRPr lang="en-IN" sz="3600" dirty="0">
              <a:latin typeface="Tw Cen MT Condensed" panose="020B0606020104020203" pitchFamily="34" charset="0"/>
            </a:endParaRPr>
          </a:p>
        </p:txBody>
      </p:sp>
      <p:sp>
        <p:nvSpPr>
          <p:cNvPr id="8" name="Scroll: Horizontal 7">
            <a:extLst>
              <a:ext uri="{FF2B5EF4-FFF2-40B4-BE49-F238E27FC236}">
                <a16:creationId xmlns:a16="http://schemas.microsoft.com/office/drawing/2014/main" id="{F6E6070C-312F-4E13-A908-4A8A186759A0}"/>
              </a:ext>
            </a:extLst>
          </p:cNvPr>
          <p:cNvSpPr/>
          <p:nvPr/>
        </p:nvSpPr>
        <p:spPr>
          <a:xfrm>
            <a:off x="6337568" y="3484450"/>
            <a:ext cx="2587557" cy="1400783"/>
          </a:xfrm>
          <a:prstGeom prst="horizontalScroll">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9" name="Callout: Right Arrow 8">
            <a:extLst>
              <a:ext uri="{FF2B5EF4-FFF2-40B4-BE49-F238E27FC236}">
                <a16:creationId xmlns:a16="http://schemas.microsoft.com/office/drawing/2014/main" id="{BEF24033-4DC4-4573-B1E3-BDFE0DE5E9D4}"/>
              </a:ext>
            </a:extLst>
          </p:cNvPr>
          <p:cNvSpPr/>
          <p:nvPr/>
        </p:nvSpPr>
        <p:spPr>
          <a:xfrm>
            <a:off x="3638146" y="3910036"/>
            <a:ext cx="2052743" cy="549613"/>
          </a:xfrm>
          <a:prstGeom prst="rightArrowCallou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661B3CA7-CA33-45DD-94E3-24BFE306CD83}"/>
              </a:ext>
            </a:extLst>
          </p:cNvPr>
          <p:cNvSpPr txBox="1"/>
          <p:nvPr/>
        </p:nvSpPr>
        <p:spPr>
          <a:xfrm>
            <a:off x="3738458" y="3954008"/>
            <a:ext cx="147860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dirty="0">
                <a:solidFill>
                  <a:srgbClr val="002060"/>
                </a:solidFill>
                <a:latin typeface="Tw Cen MT Condensed" panose="020B0606020104020203" pitchFamily="34" charset="0"/>
              </a:rPr>
              <a:t>Columns</a:t>
            </a:r>
            <a:endParaRPr lang="en-IN" sz="2400" dirty="0">
              <a:solidFill>
                <a:srgbClr val="002060"/>
              </a:solidFill>
              <a:latin typeface="Tw Cen MT Condensed" panose="020B0606020104020203" pitchFamily="34" charset="0"/>
            </a:endParaRPr>
          </a:p>
        </p:txBody>
      </p:sp>
      <p:sp>
        <p:nvSpPr>
          <p:cNvPr id="11" name="TextBox 10">
            <a:extLst>
              <a:ext uri="{FF2B5EF4-FFF2-40B4-BE49-F238E27FC236}">
                <a16:creationId xmlns:a16="http://schemas.microsoft.com/office/drawing/2014/main" id="{ED476BAF-9A69-413E-8D70-80516D65E414}"/>
              </a:ext>
            </a:extLst>
          </p:cNvPr>
          <p:cNvSpPr txBox="1"/>
          <p:nvPr/>
        </p:nvSpPr>
        <p:spPr>
          <a:xfrm flipH="1">
            <a:off x="7363838" y="3861674"/>
            <a:ext cx="764597" cy="646331"/>
          </a:xfrm>
          <a:prstGeom prst="rect">
            <a:avLst/>
          </a:prstGeom>
          <a:noFill/>
        </p:spPr>
        <p:txBody>
          <a:bodyPr wrap="square" rtlCol="0">
            <a:spAutoFit/>
          </a:bodyPr>
          <a:lstStyle/>
          <a:p>
            <a:r>
              <a:rPr lang="en-US" sz="3600" dirty="0">
                <a:solidFill>
                  <a:srgbClr val="002060"/>
                </a:solidFill>
                <a:latin typeface="Tw Cen MT Condensed" panose="020B0606020104020203" pitchFamily="34" charset="0"/>
              </a:rPr>
              <a:t>8</a:t>
            </a:r>
            <a:endParaRPr lang="en-IN" sz="3600" dirty="0">
              <a:solidFill>
                <a:srgbClr val="002060"/>
              </a:solidFill>
              <a:latin typeface="Tw Cen MT Condensed" panose="020B0606020104020203" pitchFamily="34" charset="0"/>
            </a:endParaRPr>
          </a:p>
        </p:txBody>
      </p:sp>
    </p:spTree>
    <p:extLst>
      <p:ext uri="{BB962C8B-B14F-4D97-AF65-F5344CB8AC3E}">
        <p14:creationId xmlns:p14="http://schemas.microsoft.com/office/powerpoint/2010/main" val="2375785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3000"/>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E33D32D-1732-4C79-9738-A582F4BFF848}"/>
              </a:ext>
            </a:extLst>
          </p:cNvPr>
          <p:cNvSpPr txBox="1"/>
          <p:nvPr/>
        </p:nvSpPr>
        <p:spPr>
          <a:xfrm>
            <a:off x="7877262" y="2424419"/>
            <a:ext cx="3900881" cy="276999"/>
          </a:xfrm>
          <a:prstGeom prst="rect">
            <a:avLst/>
          </a:prstGeom>
          <a:noFill/>
        </p:spPr>
        <p:txBody>
          <a:bodyPr wrap="square" rtlCol="0">
            <a:spAutoFit/>
          </a:bodyPr>
          <a:lstStyle/>
          <a:p>
            <a:pPr algn="ctr" rtl="0">
              <a:defRPr sz="1800" b="1" i="0" u="none" strike="noStrike" kern="1200" spc="0" baseline="0">
                <a:solidFill>
                  <a:srgbClr val="002060"/>
                </a:solidFill>
                <a:latin typeface="+mn-lt"/>
                <a:ea typeface="+mn-ea"/>
                <a:cs typeface="+mn-cs"/>
              </a:defRPr>
            </a:pPr>
            <a:endParaRPr lang="en-IN" sz="1200" b="1" dirty="0">
              <a:solidFill>
                <a:srgbClr val="002060"/>
              </a:solidFill>
            </a:endParaRPr>
          </a:p>
        </p:txBody>
      </p:sp>
      <p:sp>
        <p:nvSpPr>
          <p:cNvPr id="10" name="TextBox 9">
            <a:extLst>
              <a:ext uri="{FF2B5EF4-FFF2-40B4-BE49-F238E27FC236}">
                <a16:creationId xmlns:a16="http://schemas.microsoft.com/office/drawing/2014/main" id="{0A3C4773-A68C-4586-A6CA-828FB41C3DD1}"/>
              </a:ext>
            </a:extLst>
          </p:cNvPr>
          <p:cNvSpPr txBox="1"/>
          <p:nvPr/>
        </p:nvSpPr>
        <p:spPr>
          <a:xfrm>
            <a:off x="842484" y="2070882"/>
            <a:ext cx="2694357" cy="4093428"/>
          </a:xfrm>
          <a:prstGeom prst="rect">
            <a:avLst/>
          </a:prstGeom>
          <a:noFill/>
        </p:spPr>
        <p:txBody>
          <a:bodyPr wrap="square" rtlCol="0">
            <a:spAutoFit/>
          </a:bodyPr>
          <a:lstStyle/>
          <a:p>
            <a:pPr algn="ctr"/>
            <a:r>
              <a:rPr lang="en-US" sz="2000" dirty="0">
                <a:solidFill>
                  <a:srgbClr val="002060"/>
                </a:solidFill>
                <a:latin typeface="Tw Cen MT Condensed" panose="020B0606020104020203" pitchFamily="34" charset="0"/>
              </a:rPr>
              <a:t>Before importing our dataset, we begin by setting up the database environment. </a:t>
            </a:r>
          </a:p>
          <a:p>
            <a:pPr algn="ctr"/>
            <a:endParaRPr lang="en-US" sz="2000" dirty="0">
              <a:solidFill>
                <a:srgbClr val="002060"/>
              </a:solidFill>
              <a:latin typeface="Tw Cen MT Condensed" panose="020B0606020104020203" pitchFamily="34" charset="0"/>
            </a:endParaRPr>
          </a:p>
          <a:p>
            <a:pPr algn="ctr"/>
            <a:endParaRPr lang="en-US" sz="2000" dirty="0">
              <a:solidFill>
                <a:srgbClr val="002060"/>
              </a:solidFill>
              <a:latin typeface="Tw Cen MT Condensed" panose="020B0606020104020203" pitchFamily="34" charset="0"/>
            </a:endParaRPr>
          </a:p>
          <a:p>
            <a:pPr algn="ctr"/>
            <a:r>
              <a:rPr lang="en-US" sz="2000" dirty="0">
                <a:solidFill>
                  <a:srgbClr val="002060"/>
                </a:solidFill>
                <a:latin typeface="Tw Cen MT Condensed" panose="020B0606020104020203" pitchFamily="34" charset="0"/>
              </a:rPr>
              <a:t>We then switch to this newly created database using the USE statement to ensure that all subsequent operations are performed within the correct context. </a:t>
            </a:r>
          </a:p>
          <a:p>
            <a:pPr algn="ctr"/>
            <a:endParaRPr lang="en-US" sz="2000" dirty="0">
              <a:solidFill>
                <a:srgbClr val="002060"/>
              </a:solidFill>
              <a:latin typeface="Tw Cen MT Condensed" panose="020B0606020104020203" pitchFamily="34" charset="0"/>
            </a:endParaRPr>
          </a:p>
          <a:p>
            <a:pPr algn="ctr"/>
            <a:endParaRPr lang="en-US" sz="2000" dirty="0">
              <a:solidFill>
                <a:srgbClr val="002060"/>
              </a:solidFill>
              <a:latin typeface="Tw Cen MT Condensed" panose="020B0606020104020203" pitchFamily="34" charset="0"/>
            </a:endParaRPr>
          </a:p>
        </p:txBody>
      </p:sp>
      <p:sp>
        <p:nvSpPr>
          <p:cNvPr id="3" name="TextBox 2">
            <a:extLst>
              <a:ext uri="{FF2B5EF4-FFF2-40B4-BE49-F238E27FC236}">
                <a16:creationId xmlns:a16="http://schemas.microsoft.com/office/drawing/2014/main" id="{6692B39F-4923-4153-A000-C831CCF4566A}"/>
              </a:ext>
            </a:extLst>
          </p:cNvPr>
          <p:cNvSpPr txBox="1"/>
          <p:nvPr/>
        </p:nvSpPr>
        <p:spPr>
          <a:xfrm>
            <a:off x="8655159" y="1802544"/>
            <a:ext cx="2694357" cy="4093428"/>
          </a:xfrm>
          <a:prstGeom prst="rect">
            <a:avLst/>
          </a:prstGeom>
          <a:noFill/>
        </p:spPr>
        <p:txBody>
          <a:bodyPr wrap="square" rtlCol="0">
            <a:spAutoFit/>
          </a:bodyPr>
          <a:lstStyle/>
          <a:p>
            <a:pPr algn="ctr"/>
            <a:r>
              <a:rPr lang="en-US" sz="2000" dirty="0">
                <a:solidFill>
                  <a:srgbClr val="002060"/>
                </a:solidFill>
                <a:latin typeface="Tw Cen MT Condensed" panose="020B0606020104020203" pitchFamily="34" charset="0"/>
              </a:rPr>
              <a:t>First, we create a new database named </a:t>
            </a:r>
            <a:r>
              <a:rPr lang="en-US" sz="2000" dirty="0" err="1">
                <a:solidFill>
                  <a:srgbClr val="002060"/>
                </a:solidFill>
                <a:latin typeface="Tw Cen MT Condensed" panose="020B0606020104020203" pitchFamily="34" charset="0"/>
              </a:rPr>
              <a:t>coronavirus_data</a:t>
            </a:r>
            <a:r>
              <a:rPr lang="en-US" sz="2000" dirty="0">
                <a:solidFill>
                  <a:srgbClr val="002060"/>
                </a:solidFill>
                <a:latin typeface="Tw Cen MT Condensed" panose="020B0606020104020203" pitchFamily="34" charset="0"/>
              </a:rPr>
              <a:t> to organize and store our COVID-19 dataset. </a:t>
            </a:r>
          </a:p>
          <a:p>
            <a:pPr algn="ctr"/>
            <a:endParaRPr lang="en-US" sz="2000" dirty="0">
              <a:solidFill>
                <a:srgbClr val="002060"/>
              </a:solidFill>
              <a:latin typeface="Tw Cen MT Condensed" panose="020B0606020104020203" pitchFamily="34" charset="0"/>
            </a:endParaRPr>
          </a:p>
          <a:p>
            <a:pPr algn="ctr"/>
            <a:endParaRPr lang="en-US" sz="2000" dirty="0">
              <a:solidFill>
                <a:srgbClr val="002060"/>
              </a:solidFill>
              <a:latin typeface="Tw Cen MT Condensed" panose="020B0606020104020203" pitchFamily="34" charset="0"/>
            </a:endParaRPr>
          </a:p>
          <a:p>
            <a:pPr algn="ctr"/>
            <a:r>
              <a:rPr lang="en-US" sz="2000" dirty="0">
                <a:solidFill>
                  <a:srgbClr val="002060"/>
                </a:solidFill>
                <a:latin typeface="Tw Cen MT Condensed" panose="020B0606020104020203" pitchFamily="34" charset="0"/>
              </a:rPr>
              <a:t>Finally, we prepare to query the dataset by selecting all records from the coronavirus dataset table, which will hold our imported data, allowing us to verify and explore the dataset once it is successfully imported.</a:t>
            </a:r>
          </a:p>
        </p:txBody>
      </p:sp>
      <p:pic>
        <p:nvPicPr>
          <p:cNvPr id="5" name="Graphic 4" descr="Glasses with solid fill">
            <a:extLst>
              <a:ext uri="{FF2B5EF4-FFF2-40B4-BE49-F238E27FC236}">
                <a16:creationId xmlns:a16="http://schemas.microsoft.com/office/drawing/2014/main" id="{6C7D1F13-AC2E-43F9-9AF2-6D4F5CB48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618" y="3051699"/>
            <a:ext cx="543187" cy="543187"/>
          </a:xfrm>
          <a:prstGeom prst="rect">
            <a:avLst/>
          </a:prstGeom>
        </p:spPr>
      </p:pic>
      <p:pic>
        <p:nvPicPr>
          <p:cNvPr id="11" name="Graphic 10" descr="Glasses with solid fill">
            <a:extLst>
              <a:ext uri="{FF2B5EF4-FFF2-40B4-BE49-F238E27FC236}">
                <a16:creationId xmlns:a16="http://schemas.microsoft.com/office/drawing/2014/main" id="{6C615B87-B32E-41BF-8AE6-30997D568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8889" y="3069083"/>
            <a:ext cx="543187" cy="543187"/>
          </a:xfrm>
          <a:prstGeom prst="rect">
            <a:avLst/>
          </a:prstGeom>
        </p:spPr>
      </p:pic>
      <p:pic>
        <p:nvPicPr>
          <p:cNvPr id="20" name="Graphic 19" descr="Lightbulb with solid fill">
            <a:extLst>
              <a:ext uri="{FF2B5EF4-FFF2-40B4-BE49-F238E27FC236}">
                <a16:creationId xmlns:a16="http://schemas.microsoft.com/office/drawing/2014/main" id="{5B4776DA-9EAB-4990-BFF0-502E0183B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05912" y="3954710"/>
            <a:ext cx="325772" cy="325772"/>
          </a:xfrm>
          <a:prstGeom prst="rect">
            <a:avLst/>
          </a:prstGeom>
        </p:spPr>
      </p:pic>
      <p:pic>
        <p:nvPicPr>
          <p:cNvPr id="22" name="Graphic 21" descr="Lightbulb with solid fill">
            <a:extLst>
              <a:ext uri="{FF2B5EF4-FFF2-40B4-BE49-F238E27FC236}">
                <a16:creationId xmlns:a16="http://schemas.microsoft.com/office/drawing/2014/main" id="{96523D91-FF8D-4927-9B7C-290EF14AF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1684" y="2396161"/>
            <a:ext cx="325772" cy="325772"/>
          </a:xfrm>
          <a:prstGeom prst="rect">
            <a:avLst/>
          </a:prstGeom>
        </p:spPr>
      </p:pic>
      <p:pic>
        <p:nvPicPr>
          <p:cNvPr id="7" name="Picture 6">
            <a:extLst>
              <a:ext uri="{FF2B5EF4-FFF2-40B4-BE49-F238E27FC236}">
                <a16:creationId xmlns:a16="http://schemas.microsoft.com/office/drawing/2014/main" id="{7305B454-B834-414A-F944-319BDB6D2268}"/>
              </a:ext>
            </a:extLst>
          </p:cNvPr>
          <p:cNvPicPr>
            <a:picLocks noChangeAspect="1"/>
          </p:cNvPicPr>
          <p:nvPr/>
        </p:nvPicPr>
        <p:blipFill>
          <a:blip r:embed="rId7"/>
          <a:stretch>
            <a:fillRect/>
          </a:stretch>
        </p:blipFill>
        <p:spPr>
          <a:xfrm>
            <a:off x="3536841" y="913648"/>
            <a:ext cx="4924425" cy="2047875"/>
          </a:xfrm>
          <a:prstGeom prst="rect">
            <a:avLst/>
          </a:prstGeom>
        </p:spPr>
      </p:pic>
      <p:sp>
        <p:nvSpPr>
          <p:cNvPr id="14" name="Rectangle 3">
            <a:extLst>
              <a:ext uri="{FF2B5EF4-FFF2-40B4-BE49-F238E27FC236}">
                <a16:creationId xmlns:a16="http://schemas.microsoft.com/office/drawing/2014/main" id="{1141E460-F9AF-890C-6642-9A18C9EBA0A7}"/>
              </a:ext>
            </a:extLst>
          </p:cNvPr>
          <p:cNvSpPr>
            <a:spLocks noChangeArrowheads="1"/>
          </p:cNvSpPr>
          <p:nvPr/>
        </p:nvSpPr>
        <p:spPr bwMode="auto">
          <a:xfrm>
            <a:off x="1309231" y="309622"/>
            <a:ext cx="9573538"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2060"/>
                </a:solidFill>
                <a:effectLst/>
                <a:latin typeface="Tw Cen MT" panose="020B0602020104020603" pitchFamily="34" charset="0"/>
              </a:rPr>
              <a:t>Setting Up and Preparing the Database for COVID-19 Data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47AC00E8-F316-B2E1-7E22-7083446F9ACE}"/>
              </a:ext>
            </a:extLst>
          </p:cNvPr>
          <p:cNvPicPr>
            <a:picLocks noChangeAspect="1"/>
          </p:cNvPicPr>
          <p:nvPr/>
        </p:nvPicPr>
        <p:blipFill>
          <a:blip r:embed="rId8"/>
          <a:stretch>
            <a:fillRect/>
          </a:stretch>
        </p:blipFill>
        <p:spPr>
          <a:xfrm>
            <a:off x="3633787" y="2961523"/>
            <a:ext cx="4924425" cy="3462335"/>
          </a:xfrm>
          <a:prstGeom prst="rect">
            <a:avLst/>
          </a:prstGeom>
        </p:spPr>
      </p:pic>
    </p:spTree>
    <p:extLst>
      <p:ext uri="{BB962C8B-B14F-4D97-AF65-F5344CB8AC3E}">
        <p14:creationId xmlns:p14="http://schemas.microsoft.com/office/powerpoint/2010/main" val="2688751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7000"/>
            <a:lum/>
            <a:extLst>
              <a:ext uri="{837473B0-CC2E-450A-ABE3-18F120FF3D39}">
                <a1611:picAttrSrcUrl xmlns:a1611="http://schemas.microsoft.com/office/drawing/2016/11/main" r:id="rId3"/>
              </a:ext>
            </a:extLst>
          </a:blip>
          <a:srcRect/>
          <a:stretch>
            <a:fillRect t="-39000" b="-39000"/>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512F78B-F886-410F-8228-C044A6ABDF85}"/>
              </a:ext>
            </a:extLst>
          </p:cNvPr>
          <p:cNvSpPr txBox="1"/>
          <p:nvPr/>
        </p:nvSpPr>
        <p:spPr>
          <a:xfrm>
            <a:off x="2504577" y="289343"/>
            <a:ext cx="6766668" cy="630942"/>
          </a:xfrm>
          <a:prstGeom prst="rect">
            <a:avLst/>
          </a:prstGeom>
          <a:noFill/>
        </p:spPr>
        <p:txBody>
          <a:bodyPr wrap="square" rtlCol="0">
            <a:spAutoFit/>
          </a:bodyPr>
          <a:lstStyle/>
          <a:p>
            <a:r>
              <a:rPr lang="en-US" sz="3500">
                <a:solidFill>
                  <a:srgbClr val="002060"/>
                </a:solidFill>
                <a:latin typeface="Tw Cen MT Condensed" panose="020B0606020104020203" pitchFamily="34" charset="0"/>
              </a:rPr>
              <a:t>#--Q1. Write a code to check NULL values</a:t>
            </a:r>
            <a:endParaRPr lang="en-IN" sz="3500" dirty="0">
              <a:solidFill>
                <a:srgbClr val="002060"/>
              </a:solidFill>
              <a:latin typeface="Tw Cen MT Condensed" panose="020B0606020104020203" pitchFamily="34" charset="0"/>
            </a:endParaRPr>
          </a:p>
        </p:txBody>
      </p:sp>
      <p:sp>
        <p:nvSpPr>
          <p:cNvPr id="8" name="TextBox 7">
            <a:extLst>
              <a:ext uri="{FF2B5EF4-FFF2-40B4-BE49-F238E27FC236}">
                <a16:creationId xmlns:a16="http://schemas.microsoft.com/office/drawing/2014/main" id="{31E82AFD-90FE-4E00-A949-D869DDDA8ED6}"/>
              </a:ext>
            </a:extLst>
          </p:cNvPr>
          <p:cNvSpPr txBox="1"/>
          <p:nvPr/>
        </p:nvSpPr>
        <p:spPr>
          <a:xfrm>
            <a:off x="833772" y="4951984"/>
            <a:ext cx="10357859" cy="1631216"/>
          </a:xfrm>
          <a:prstGeom prst="rect">
            <a:avLst/>
          </a:prstGeom>
          <a:noFill/>
        </p:spPr>
        <p:txBody>
          <a:bodyPr wrap="square" rtlCol="0">
            <a:spAutoFit/>
          </a:bodyPr>
          <a:lstStyle/>
          <a:p>
            <a:r>
              <a:rPr lang="en-US" sz="2000" dirty="0">
                <a:solidFill>
                  <a:srgbClr val="002060"/>
                </a:solidFill>
                <a:latin typeface="Tw Cen MT Condensed" panose="020B0606020104020203" pitchFamily="34" charset="0"/>
              </a:rPr>
              <a:t>Upon analyzing the dataset for null values, it was discovered that certain key fields such as Province, Latitude, and Longitude contain no missing entries. </a:t>
            </a:r>
          </a:p>
          <a:p>
            <a:r>
              <a:rPr lang="en-US" sz="2000" dirty="0">
                <a:solidFill>
                  <a:srgbClr val="002060"/>
                </a:solidFill>
                <a:latin typeface="Tw Cen MT Condensed" panose="020B0606020104020203" pitchFamily="34" charset="0"/>
              </a:rPr>
              <a:t>The Confirmed, Deaths and Recovered columns also exhibit no null values, which can impact the accuracy of our analysis. </a:t>
            </a:r>
          </a:p>
          <a:p>
            <a:r>
              <a:rPr lang="en-US" sz="2000" dirty="0">
                <a:solidFill>
                  <a:srgbClr val="002060"/>
                </a:solidFill>
                <a:latin typeface="Tw Cen MT Condensed" panose="020B0606020104020203" pitchFamily="34" charset="0"/>
              </a:rPr>
              <a:t>Addressing these gaps is essential to ensure the integrity and completeness of our data before proceeding with further analytical steps.</a:t>
            </a:r>
          </a:p>
        </p:txBody>
      </p:sp>
      <p:pic>
        <p:nvPicPr>
          <p:cNvPr id="10" name="Graphic 9" descr="Child with balloon with solid fill">
            <a:extLst>
              <a:ext uri="{FF2B5EF4-FFF2-40B4-BE49-F238E27FC236}">
                <a16:creationId xmlns:a16="http://schemas.microsoft.com/office/drawing/2014/main" id="{2E165F7F-3978-4511-A7C6-27A92CBA5F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610" y="5908067"/>
            <a:ext cx="359258" cy="359258"/>
          </a:xfrm>
          <a:prstGeom prst="rect">
            <a:avLst/>
          </a:prstGeom>
        </p:spPr>
      </p:pic>
      <p:pic>
        <p:nvPicPr>
          <p:cNvPr id="12" name="Graphic 11" descr="Child with balloon with solid fill">
            <a:extLst>
              <a:ext uri="{FF2B5EF4-FFF2-40B4-BE49-F238E27FC236}">
                <a16:creationId xmlns:a16="http://schemas.microsoft.com/office/drawing/2014/main" id="{5BAB3AA6-5692-45E8-8B58-AA4F5F8B20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203" y="5540225"/>
            <a:ext cx="367842" cy="367842"/>
          </a:xfrm>
          <a:prstGeom prst="rect">
            <a:avLst/>
          </a:prstGeom>
        </p:spPr>
      </p:pic>
      <p:pic>
        <p:nvPicPr>
          <p:cNvPr id="13" name="Graphic 12" descr="Statistics with solid fill">
            <a:extLst>
              <a:ext uri="{FF2B5EF4-FFF2-40B4-BE49-F238E27FC236}">
                <a16:creationId xmlns:a16="http://schemas.microsoft.com/office/drawing/2014/main" id="{3388B6B6-DC7C-4B1D-8241-AEEF26035E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55" y="4965575"/>
            <a:ext cx="367717" cy="367717"/>
          </a:xfrm>
          <a:prstGeom prst="rect">
            <a:avLst/>
          </a:prstGeom>
        </p:spPr>
      </p:pic>
      <p:pic>
        <p:nvPicPr>
          <p:cNvPr id="15" name="Graphic 14" descr="Statistics with solid fill">
            <a:extLst>
              <a:ext uri="{FF2B5EF4-FFF2-40B4-BE49-F238E27FC236}">
                <a16:creationId xmlns:a16="http://schemas.microsoft.com/office/drawing/2014/main" id="{F6055C17-64A8-4E63-B51F-D64F61C607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38" y="979502"/>
            <a:ext cx="367717" cy="367717"/>
          </a:xfrm>
          <a:prstGeom prst="rect">
            <a:avLst/>
          </a:prstGeom>
        </p:spPr>
      </p:pic>
      <p:pic>
        <p:nvPicPr>
          <p:cNvPr id="5" name="Picture 4">
            <a:extLst>
              <a:ext uri="{FF2B5EF4-FFF2-40B4-BE49-F238E27FC236}">
                <a16:creationId xmlns:a16="http://schemas.microsoft.com/office/drawing/2014/main" id="{B426AEFA-BA07-086F-8BC3-C23235B12669}"/>
              </a:ext>
            </a:extLst>
          </p:cNvPr>
          <p:cNvPicPr>
            <a:picLocks noChangeAspect="1"/>
          </p:cNvPicPr>
          <p:nvPr/>
        </p:nvPicPr>
        <p:blipFill>
          <a:blip r:embed="rId8"/>
          <a:stretch>
            <a:fillRect/>
          </a:stretch>
        </p:blipFill>
        <p:spPr>
          <a:xfrm>
            <a:off x="1835023" y="1318151"/>
            <a:ext cx="8105775" cy="2581275"/>
          </a:xfrm>
          <a:prstGeom prst="rect">
            <a:avLst/>
          </a:prstGeom>
        </p:spPr>
      </p:pic>
      <p:pic>
        <p:nvPicPr>
          <p:cNvPr id="11" name="Picture 10">
            <a:extLst>
              <a:ext uri="{FF2B5EF4-FFF2-40B4-BE49-F238E27FC236}">
                <a16:creationId xmlns:a16="http://schemas.microsoft.com/office/drawing/2014/main" id="{F722EF39-89B2-B56F-9DBD-14B2811F908D}"/>
              </a:ext>
            </a:extLst>
          </p:cNvPr>
          <p:cNvPicPr>
            <a:picLocks noChangeAspect="1"/>
          </p:cNvPicPr>
          <p:nvPr/>
        </p:nvPicPr>
        <p:blipFill>
          <a:blip r:embed="rId9"/>
          <a:stretch>
            <a:fillRect/>
          </a:stretch>
        </p:blipFill>
        <p:spPr>
          <a:xfrm>
            <a:off x="1530225" y="3973788"/>
            <a:ext cx="8715375" cy="1047750"/>
          </a:xfrm>
          <a:prstGeom prst="rect">
            <a:avLst/>
          </a:prstGeom>
        </p:spPr>
      </p:pic>
    </p:spTree>
    <p:extLst>
      <p:ext uri="{BB962C8B-B14F-4D97-AF65-F5344CB8AC3E}">
        <p14:creationId xmlns:p14="http://schemas.microsoft.com/office/powerpoint/2010/main" val="2234349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E4037844-D3C6-4C10-9123-D61F88730FAB}"/>
              </a:ext>
            </a:extLst>
          </p:cNvPr>
          <p:cNvSpPr txBox="1"/>
          <p:nvPr/>
        </p:nvSpPr>
        <p:spPr>
          <a:xfrm>
            <a:off x="1303941" y="113900"/>
            <a:ext cx="8737600" cy="1938992"/>
          </a:xfrm>
          <a:prstGeom prst="rect">
            <a:avLst/>
          </a:prstGeom>
          <a:noFill/>
        </p:spPr>
        <p:txBody>
          <a:bodyPr wrap="square" rtlCol="0">
            <a:spAutoFit/>
          </a:bodyPr>
          <a:lstStyle/>
          <a:p>
            <a:r>
              <a:rPr lang="en-US" sz="3000" dirty="0">
                <a:solidFill>
                  <a:srgbClr val="002060"/>
                </a:solidFill>
                <a:latin typeface="Tw Cen MT Condensed" panose="020B0606020104020203" pitchFamily="34" charset="0"/>
              </a:rPr>
              <a:t>#--Q2. If NULL values are present, update them with zeros for all columns. </a:t>
            </a:r>
          </a:p>
          <a:p>
            <a:r>
              <a:rPr lang="en-US" sz="3000" dirty="0">
                <a:solidFill>
                  <a:srgbClr val="002060"/>
                </a:solidFill>
                <a:latin typeface="Tw Cen MT Condensed" panose="020B0606020104020203" pitchFamily="34" charset="0"/>
              </a:rPr>
              <a:t>		#No null values present in any columns</a:t>
            </a:r>
          </a:p>
          <a:p>
            <a:endParaRPr lang="en-US" sz="3000" dirty="0">
              <a:solidFill>
                <a:srgbClr val="002060"/>
              </a:solidFill>
              <a:latin typeface="Tw Cen MT Condensed" panose="020B0606020104020203" pitchFamily="34" charset="0"/>
            </a:endParaRPr>
          </a:p>
          <a:p>
            <a:r>
              <a:rPr lang="en-US" sz="3000" dirty="0">
                <a:solidFill>
                  <a:srgbClr val="002060"/>
                </a:solidFill>
                <a:latin typeface="Tw Cen MT Condensed" panose="020B0606020104020203" pitchFamily="34" charset="0"/>
              </a:rPr>
              <a:t>                            #-- Q3. check the total number of rows</a:t>
            </a:r>
            <a:endParaRPr lang="en-IN" sz="3000" dirty="0">
              <a:solidFill>
                <a:srgbClr val="002060"/>
              </a:solidFill>
              <a:latin typeface="Tw Cen MT Condensed" panose="020B0606020104020203" pitchFamily="34" charset="0"/>
            </a:endParaRPr>
          </a:p>
        </p:txBody>
      </p:sp>
      <p:sp>
        <p:nvSpPr>
          <p:cNvPr id="8" name="TextBox 7">
            <a:extLst>
              <a:ext uri="{FF2B5EF4-FFF2-40B4-BE49-F238E27FC236}">
                <a16:creationId xmlns:a16="http://schemas.microsoft.com/office/drawing/2014/main" id="{BCE78953-637F-49B5-A3CB-4E7A7C44E241}"/>
              </a:ext>
            </a:extLst>
          </p:cNvPr>
          <p:cNvSpPr txBox="1"/>
          <p:nvPr/>
        </p:nvSpPr>
        <p:spPr>
          <a:xfrm>
            <a:off x="2188307" y="4236058"/>
            <a:ext cx="7258113" cy="1938992"/>
          </a:xfrm>
          <a:prstGeom prst="rect">
            <a:avLst/>
          </a:prstGeom>
          <a:noFill/>
        </p:spPr>
        <p:txBody>
          <a:bodyPr wrap="square" rtlCol="0">
            <a:spAutoFit/>
          </a:bodyPr>
          <a:lstStyle/>
          <a:p>
            <a:pPr algn="ctr"/>
            <a:r>
              <a:rPr lang="en-US" sz="2000" dirty="0">
                <a:solidFill>
                  <a:srgbClr val="002060"/>
                </a:solidFill>
                <a:latin typeface="Tw Cen MT" panose="020B0602020104020603" pitchFamily="34" charset="0"/>
              </a:rPr>
              <a:t>Upon running the query , it was determined that the dataset consists of 78,386 entries. </a:t>
            </a:r>
          </a:p>
          <a:p>
            <a:pPr algn="ctr"/>
            <a:endParaRPr lang="en-US" sz="2000" dirty="0">
              <a:solidFill>
                <a:srgbClr val="002060"/>
              </a:solidFill>
              <a:latin typeface="Tw Cen MT" panose="020B0602020104020603" pitchFamily="34" charset="0"/>
            </a:endParaRPr>
          </a:p>
          <a:p>
            <a:pPr algn="ctr"/>
            <a:r>
              <a:rPr lang="en-US" sz="2000" dirty="0">
                <a:solidFill>
                  <a:srgbClr val="002060"/>
                </a:solidFill>
                <a:latin typeface="Tw Cen MT" panose="020B0602020104020603" pitchFamily="34" charset="0"/>
              </a:rPr>
              <a:t>This comprehensive dataset will provide a robust foundation for our analysis, allowing us to uncover valuable insights into the global impact of the coronavirus pandemic.</a:t>
            </a:r>
            <a:endParaRPr lang="en-IN" sz="2000" dirty="0">
              <a:solidFill>
                <a:srgbClr val="002060"/>
              </a:solidFill>
              <a:latin typeface="Tw Cen MT" panose="020B0602020104020603" pitchFamily="34" charset="0"/>
            </a:endParaRPr>
          </a:p>
        </p:txBody>
      </p:sp>
      <p:pic>
        <p:nvPicPr>
          <p:cNvPr id="5" name="Picture 4">
            <a:extLst>
              <a:ext uri="{FF2B5EF4-FFF2-40B4-BE49-F238E27FC236}">
                <a16:creationId xmlns:a16="http://schemas.microsoft.com/office/drawing/2014/main" id="{D713091F-D48F-A7D4-A87F-21D1CA37C887}"/>
              </a:ext>
            </a:extLst>
          </p:cNvPr>
          <p:cNvPicPr>
            <a:picLocks noChangeAspect="1"/>
          </p:cNvPicPr>
          <p:nvPr/>
        </p:nvPicPr>
        <p:blipFill>
          <a:blip r:embed="rId3"/>
          <a:stretch>
            <a:fillRect/>
          </a:stretch>
        </p:blipFill>
        <p:spPr>
          <a:xfrm>
            <a:off x="2068614" y="2325325"/>
            <a:ext cx="7658100" cy="1638300"/>
          </a:xfrm>
          <a:prstGeom prst="rect">
            <a:avLst/>
          </a:prstGeom>
        </p:spPr>
      </p:pic>
    </p:spTree>
    <p:extLst>
      <p:ext uri="{BB962C8B-B14F-4D97-AF65-F5344CB8AC3E}">
        <p14:creationId xmlns:p14="http://schemas.microsoft.com/office/powerpoint/2010/main" val="2751794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2000"/>
            <a:lum/>
          </a:blip>
          <a:srcRect/>
          <a:stretch>
            <a:fillRect t="-1000" b="-1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3C74D7-84A4-4157-845E-C235A690AF73}"/>
              </a:ext>
            </a:extLst>
          </p:cNvPr>
          <p:cNvSpPr txBox="1"/>
          <p:nvPr/>
        </p:nvSpPr>
        <p:spPr>
          <a:xfrm>
            <a:off x="664308" y="4459040"/>
            <a:ext cx="10730523" cy="2031325"/>
          </a:xfrm>
          <a:prstGeom prst="rect">
            <a:avLst/>
          </a:prstGeom>
          <a:noFill/>
        </p:spPr>
        <p:txBody>
          <a:bodyPr wrap="square" numCol="1" rtlCol="0">
            <a:spAutoFit/>
          </a:bodyPr>
          <a:lstStyle/>
          <a:p>
            <a:pPr marL="285750" indent="-285750" algn="ctr">
              <a:buFont typeface="Wingdings" panose="05000000000000000000" pitchFamily="2" charset="2"/>
              <a:buChar char="Ø"/>
            </a:pPr>
            <a:r>
              <a:rPr lang="en-US" dirty="0"/>
              <a:t>Analyzing the dataset reveals that the pandemic data spans from January 22, 2020, to June 13, 2021. </a:t>
            </a:r>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r>
              <a:rPr lang="en-US" dirty="0"/>
              <a:t>This time frame provides a comprehensive view of the pandemic's progression and its impact over nearly 18 months. </a:t>
            </a:r>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r>
              <a:rPr lang="en-US" dirty="0"/>
              <a:t>Understanding this period allows us to focus our analysis on key trends and responses during these critical months.</a:t>
            </a:r>
            <a:endParaRPr lang="en-IN" dirty="0">
              <a:solidFill>
                <a:srgbClr val="002060"/>
              </a:solidFill>
              <a:latin typeface="Tw Cen MT Condensed" panose="020B0606020104020203" pitchFamily="34" charset="0"/>
            </a:endParaRPr>
          </a:p>
        </p:txBody>
      </p:sp>
      <p:sp>
        <p:nvSpPr>
          <p:cNvPr id="2" name="TextBox 1">
            <a:extLst>
              <a:ext uri="{FF2B5EF4-FFF2-40B4-BE49-F238E27FC236}">
                <a16:creationId xmlns:a16="http://schemas.microsoft.com/office/drawing/2014/main" id="{8E77CB28-3C61-E2FB-5EAF-89CDC0485AAE}"/>
              </a:ext>
            </a:extLst>
          </p:cNvPr>
          <p:cNvSpPr txBox="1"/>
          <p:nvPr/>
        </p:nvSpPr>
        <p:spPr>
          <a:xfrm>
            <a:off x="2360246" y="390769"/>
            <a:ext cx="7018215" cy="553998"/>
          </a:xfrm>
          <a:prstGeom prst="rect">
            <a:avLst/>
          </a:prstGeom>
          <a:noFill/>
        </p:spPr>
        <p:txBody>
          <a:bodyPr wrap="square" rtlCol="0">
            <a:spAutoFit/>
          </a:bodyPr>
          <a:lstStyle/>
          <a:p>
            <a:r>
              <a:rPr lang="en-US" sz="3000" dirty="0">
                <a:latin typeface="Tw Cen MT" panose="020B0602020104020603" pitchFamily="34" charset="0"/>
              </a:rPr>
              <a:t>Q4. Check what is </a:t>
            </a:r>
            <a:r>
              <a:rPr lang="en-US" sz="3000" dirty="0" err="1">
                <a:latin typeface="Tw Cen MT" panose="020B0602020104020603" pitchFamily="34" charset="0"/>
              </a:rPr>
              <a:t>start_date</a:t>
            </a:r>
            <a:r>
              <a:rPr lang="en-US" sz="3000" dirty="0">
                <a:latin typeface="Tw Cen MT" panose="020B0602020104020603" pitchFamily="34" charset="0"/>
              </a:rPr>
              <a:t> and </a:t>
            </a:r>
            <a:r>
              <a:rPr lang="en-US" sz="3000" dirty="0" err="1">
                <a:latin typeface="Tw Cen MT" panose="020B0602020104020603" pitchFamily="34" charset="0"/>
              </a:rPr>
              <a:t>end_date</a:t>
            </a:r>
            <a:endParaRPr lang="en-IN" sz="3000" dirty="0">
              <a:latin typeface="Tw Cen MT" panose="020B0602020104020603" pitchFamily="34" charset="0"/>
            </a:endParaRPr>
          </a:p>
        </p:txBody>
      </p:sp>
      <p:pic>
        <p:nvPicPr>
          <p:cNvPr id="4" name="Picture 3">
            <a:extLst>
              <a:ext uri="{FF2B5EF4-FFF2-40B4-BE49-F238E27FC236}">
                <a16:creationId xmlns:a16="http://schemas.microsoft.com/office/drawing/2014/main" id="{26A54EF9-F672-51F4-77FA-9CBD14F74800}"/>
              </a:ext>
            </a:extLst>
          </p:cNvPr>
          <p:cNvPicPr>
            <a:picLocks noChangeAspect="1"/>
          </p:cNvPicPr>
          <p:nvPr/>
        </p:nvPicPr>
        <p:blipFill>
          <a:blip r:embed="rId3"/>
          <a:stretch>
            <a:fillRect/>
          </a:stretch>
        </p:blipFill>
        <p:spPr>
          <a:xfrm>
            <a:off x="2360246" y="1096715"/>
            <a:ext cx="6772275" cy="3362325"/>
          </a:xfrm>
          <a:prstGeom prst="rect">
            <a:avLst/>
          </a:prstGeom>
        </p:spPr>
      </p:pic>
    </p:spTree>
    <p:extLst>
      <p:ext uri="{BB962C8B-B14F-4D97-AF65-F5344CB8AC3E}">
        <p14:creationId xmlns:p14="http://schemas.microsoft.com/office/powerpoint/2010/main" val="4111705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563EE24-83AF-4B4D-B45B-11D1ECD436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{9385E63B-69DB-44C2-9ACE-ED91772B0276}tf10001108_win32</Template>
  <TotalTime>1803</TotalTime>
  <Words>1763</Words>
  <Application>Microsoft Office PowerPoint</Application>
  <PresentationFormat>Widescreen</PresentationFormat>
  <Paragraphs>136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Segoe UI</vt:lpstr>
      <vt:lpstr>Segoe UI Light</vt:lpstr>
      <vt:lpstr>Tw Cen MT</vt:lpstr>
      <vt:lpstr>Tw Cen MT Condensed</vt:lpstr>
      <vt:lpstr>Wingdings</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Shngain Kupar Shullai</dc:creator>
  <cp:keywords/>
  <cp:lastModifiedBy>Ngain Shullai</cp:lastModifiedBy>
  <cp:revision>13</cp:revision>
  <dcterms:created xsi:type="dcterms:W3CDTF">2024-05-28T19:32:14Z</dcterms:created>
  <dcterms:modified xsi:type="dcterms:W3CDTF">2024-06-27T08:51:56Z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